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7" r:id="rId2"/>
    <p:sldId id="269" r:id="rId3"/>
    <p:sldId id="258" r:id="rId4"/>
    <p:sldId id="26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62" r:id="rId13"/>
    <p:sldId id="271" r:id="rId14"/>
    <p:sldId id="270" r:id="rId15"/>
    <p:sldId id="264" r:id="rId16"/>
    <p:sldId id="265" r:id="rId17"/>
    <p:sldId id="268" r:id="rId18"/>
    <p:sldId id="266" r:id="rId19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3B5"/>
    <a:srgbClr val="4447BB"/>
    <a:srgbClr val="4B4DD3"/>
    <a:srgbClr val="3ECC71"/>
    <a:srgbClr val="76FFD5"/>
    <a:srgbClr val="E0E3E8"/>
    <a:srgbClr val="F5F5F5"/>
    <a:srgbClr val="A3A3A3"/>
    <a:srgbClr val="383B40"/>
    <a:srgbClr val="041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5928"/>
  </p:normalViewPr>
  <p:slideViewPr>
    <p:cSldViewPr snapToGrid="0" showGuides="1">
      <p:cViewPr varScale="1">
        <p:scale>
          <a:sx n="106" d="100"/>
          <a:sy n="106" d="100"/>
        </p:scale>
        <p:origin x="73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/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659311073238189E-2"/>
          <c:y val="0.1359186957606163"/>
          <c:w val="0.91847279037780838"/>
          <c:h val="0.7167299884460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E-49EC-9C6F-69FD03194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E-49EC-9C6F-69FD03194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E-49EC-9C6F-69FD03194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E-49EC-9C6F-69FD03194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E-49EC-9C6F-69FD03194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E-49EC-9C6F-69FD0319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493192"/>
        <c:axId val="726491880"/>
      </c:barChart>
      <c:catAx>
        <c:axId val="7264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/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659311073238189E-2"/>
          <c:y val="0.1359186957606163"/>
          <c:w val="0.91847279037780838"/>
          <c:h val="0.71672998844603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C-4A1E-9DF1-2394E2662A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C-4A1E-9DF1-2394E2662A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C-4A1E-9DF1-2394E2662A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C-4A1E-9DF1-2394E2662A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C-4A1E-9DF1-2394E2662A2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5C-4A1E-9DF1-2394E2662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26493192"/>
        <c:axId val="726491880"/>
      </c:barChart>
      <c:catAx>
        <c:axId val="7264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/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99880381800554"/>
          <c:y val="0.1359186957606163"/>
          <c:w val="0.78913329763304085"/>
          <c:h val="0.71672998844603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E-49EC-9C6F-69FD03194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E-49EC-9C6F-69FD03194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E-49EC-9C6F-69FD03194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E-49EC-9C6F-69FD03194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E-49EC-9C6F-69FD03194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E-49EC-9C6F-69FD0319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0"/>
        <c:axId val="726493192"/>
        <c:axId val="726491880"/>
      </c:barChart>
      <c:catAx>
        <c:axId val="726493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/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99880381800554"/>
          <c:y val="0.1359186957606163"/>
          <c:w val="0.78913329763304085"/>
          <c:h val="0.716729988446035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E-49EF-9B95-09CE8C0320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E-49EF-9B95-09CE8C0320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E-49EF-9B95-09CE8C0320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E-49EF-9B95-09CE8C0320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E-49EF-9B95-09CE8C03201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6E-49EF-9B95-09CE8C032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26493192"/>
        <c:axId val="726491880"/>
      </c:barChart>
      <c:catAx>
        <c:axId val="726493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4A1B02B-9450-504F-9487-3EBB8B5984E6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158D921-8A53-CC41-A2ED-7F167BFE2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8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FE4CA1-FC5E-A046-A21F-DAF9DECC7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" r="790"/>
          <a:stretch/>
        </p:blipFill>
        <p:spPr>
          <a:xfrm>
            <a:off x="-176663" y="-55044"/>
            <a:ext cx="12387713" cy="69680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ABBDEC-BA44-8244-8223-2065A8791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D2C0B-51AF-EF46-B295-BBC940AC9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23B00-A2BC-A04B-980A-9DD0014CD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547689" y="2235998"/>
            <a:ext cx="6707353" cy="3399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требования </a:t>
            </a:r>
            <a:b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 презентации университета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883897" y="6015931"/>
            <a:ext cx="10226040" cy="6925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 может применить свой корпоративный стиль презентации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обязательным использованием логотипа программы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«Передовые инженерные школы»</a:t>
            </a: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C5618-2E69-7540-8AF9-DEEB21D83A55}"/>
              </a:ext>
            </a:extLst>
          </p:cNvPr>
          <p:cNvSpPr txBox="1"/>
          <p:nvPr/>
        </p:nvSpPr>
        <p:spPr>
          <a:xfrm>
            <a:off x="547689" y="5886932"/>
            <a:ext cx="26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273B5"/>
                </a:solidFill>
              </a:rPr>
              <a:t>!</a:t>
            </a:r>
            <a:endParaRPr lang="ru-RU" sz="4000" b="1" dirty="0">
              <a:solidFill>
                <a:srgbClr val="7273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4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547689" y="2954455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Рекомендации по оформлению презентации</a:t>
            </a:r>
          </a:p>
          <a:p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6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5893699" cy="847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Рекомендации по оформлению презентации</a:t>
            </a: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6B1D8B4B-8474-3D40-980A-3F6BD299531E}"/>
              </a:ext>
            </a:extLst>
          </p:cNvPr>
          <p:cNvSpPr txBox="1">
            <a:spLocks/>
          </p:cNvSpPr>
          <p:nvPr/>
        </p:nvSpPr>
        <p:spPr>
          <a:xfrm>
            <a:off x="1190349" y="2015639"/>
            <a:ext cx="2051615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Базовые принципы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8D1358DA-8FAE-274A-A937-FA66A13B13E7}"/>
              </a:ext>
            </a:extLst>
          </p:cNvPr>
          <p:cNvSpPr txBox="1">
            <a:spLocks/>
          </p:cNvSpPr>
          <p:nvPr/>
        </p:nvSpPr>
        <p:spPr>
          <a:xfrm>
            <a:off x="386785" y="2890370"/>
            <a:ext cx="2979870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Краткое и тезисное изложение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Соблюдение единого стиля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Вспомогательная информация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не должна преобладать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над основной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Используйте анимацию,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только если она необходима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 логике повествования</a:t>
            </a:r>
          </a:p>
        </p:txBody>
      </p:sp>
      <p:sp>
        <p:nvSpPr>
          <p:cNvPr id="31" name="Заголовок 6">
            <a:extLst>
              <a:ext uri="{FF2B5EF4-FFF2-40B4-BE49-F238E27FC236}">
                <a16:creationId xmlns:a16="http://schemas.microsoft.com/office/drawing/2014/main" id="{480539A9-E072-AA44-BD9E-44D62FC73A57}"/>
              </a:ext>
            </a:extLst>
          </p:cNvPr>
          <p:cNvSpPr txBox="1">
            <a:spLocks/>
          </p:cNvSpPr>
          <p:nvPr/>
        </p:nvSpPr>
        <p:spPr>
          <a:xfrm>
            <a:off x="4999580" y="2015638"/>
            <a:ext cx="2439542" cy="6305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Предоставление  данных</a:t>
            </a:r>
          </a:p>
        </p:txBody>
      </p:sp>
      <p:sp>
        <p:nvSpPr>
          <p:cNvPr id="33" name="Заголовок 6">
            <a:extLst>
              <a:ext uri="{FF2B5EF4-FFF2-40B4-BE49-F238E27FC236}">
                <a16:creationId xmlns:a16="http://schemas.microsoft.com/office/drawing/2014/main" id="{48F55784-3CE0-0E47-B1EB-DD5B92F154FA}"/>
              </a:ext>
            </a:extLst>
          </p:cNvPr>
          <p:cNvSpPr txBox="1">
            <a:spLocks/>
          </p:cNvSpPr>
          <p:nvPr/>
        </p:nvSpPr>
        <p:spPr>
          <a:xfrm>
            <a:off x="4196015" y="2890370"/>
            <a:ext cx="3132269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Все данные предоставляются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на конец 2021 года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или дополнительно указывается период актуальности данных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Размещайте на слайдах только данные, которые наилучшим образом иллюстрируют успехи университета или планируемые результаты.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Избегайте информационной перенасыщенности слайдов</a:t>
            </a:r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81DEAF7B-3B3E-C348-AFE8-D2B1C16997FB}"/>
              </a:ext>
            </a:extLst>
          </p:cNvPr>
          <p:cNvSpPr txBox="1">
            <a:spLocks/>
          </p:cNvSpPr>
          <p:nvPr/>
        </p:nvSpPr>
        <p:spPr>
          <a:xfrm>
            <a:off x="8874337" y="2015639"/>
            <a:ext cx="2390496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Дизайн </a:t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верстка </a:t>
            </a:r>
          </a:p>
        </p:txBody>
      </p:sp>
      <p:sp>
        <p:nvSpPr>
          <p:cNvPr id="35" name="Заголовок 6">
            <a:extLst>
              <a:ext uri="{FF2B5EF4-FFF2-40B4-BE49-F238E27FC236}">
                <a16:creationId xmlns:a16="http://schemas.microsoft.com/office/drawing/2014/main" id="{3CBAE2D9-1FE6-7040-B8A8-FE0D89789842}"/>
              </a:ext>
            </a:extLst>
          </p:cNvPr>
          <p:cNvSpPr txBox="1">
            <a:spLocks/>
          </p:cNvSpPr>
          <p:nvPr/>
        </p:nvSpPr>
        <p:spPr>
          <a:xfrm>
            <a:off x="8070773" y="2890370"/>
            <a:ext cx="3194060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Выделяйте ключевые моменты размером, жирным начертанием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или цветом. Избегайте цветовой перенасыщенности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Придерживайтесь выбранной темы презентации, цветовой схемы и форматирования макетов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по всей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Допускается использование корпоративных цветов университета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04AF5D3-6DED-9A43-9BF1-CE611CCE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7" y="1875701"/>
            <a:ext cx="535044" cy="7246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A2BEE8-F1C4-4341-AB23-E5FEAAA1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16" y="1982153"/>
            <a:ext cx="741052" cy="5356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211AE2-B5FD-D644-8949-52A189A6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956" y="1790019"/>
            <a:ext cx="657683" cy="727982"/>
          </a:xfrm>
          <a:prstGeom prst="rect">
            <a:avLst/>
          </a:prstGeom>
        </p:spPr>
      </p:pic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1866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781BB3FF-708B-F248-8187-5955F6AC124B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Основные цвета </a:t>
            </a:r>
          </a:p>
        </p:txBody>
      </p: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11240401-DACE-E241-A3D3-D9C9F92136F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12</a:t>
            </a:r>
          </a:p>
        </p:txBody>
      </p:sp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0C3EE0BC-4B1A-424A-96AE-F24592ED6BD9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1658B7-066A-7949-B7EF-0F309E4B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080"/>
            <a:ext cx="12192000" cy="31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1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Основной шрифт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45053E-7CE9-2D4F-926C-08A2CC4F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68" y="1783669"/>
            <a:ext cx="7984064" cy="4049471"/>
          </a:xfrm>
          <a:prstGeom prst="rect">
            <a:avLst/>
          </a:prstGeom>
        </p:spPr>
      </p:pic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A77D347A-ABA6-484C-ACBD-179AED2EF95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13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1DFA87-A0C5-E441-8544-BD41D1FAAD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44443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текстом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386785" y="2015639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386785" y="2611203"/>
            <a:ext cx="556443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текстового блока:</a:t>
            </a:r>
          </a:p>
          <a:p>
            <a:pPr>
              <a:lnSpc>
                <a:spcPts val="16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развитие университетов, реализующих прорывные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научные исследования, создающих наукоемкую продукцию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технологии, для социально-экономического развития территорий, укрепления кадрового и научно-технологического потенциала организаций реального сектора экономики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социальной сферы;</a:t>
            </a:r>
          </a:p>
          <a:p>
            <a:pPr marL="171450" indent="-171450">
              <a:lnSpc>
                <a:spcPts val="1600"/>
              </a:lnSpc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2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формирование механизмов интеграции университетов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научных организаций и их кооперации с организациями реального сектора экономики.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05BB85C9-954B-BE49-8CF0-F55232CE9EE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14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B9937E26-C9BF-A44C-8893-C22D3E61400E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56749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текстом и фото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5858896" y="2015639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858896" y="2611203"/>
            <a:ext cx="556443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текстового блока:</a:t>
            </a:r>
          </a:p>
          <a:p>
            <a:pPr>
              <a:lnSpc>
                <a:spcPts val="1600"/>
              </a:lnSpc>
              <a:buClr>
                <a:srgbClr val="4447BB"/>
              </a:buClr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развитие университетов, реализующих прорывные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научные исследования, создающих наукоемкую продукцию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технологии, для социально-экономического развития территорий, укрепления кадрового и научно-технологического потенциала организаций реального сектора экономики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социальной сферы;</a:t>
            </a: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формирование механизмов интеграции университетов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научных организаций и их кооперации с организациями реального сектора экономики.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" y="2015639"/>
            <a:ext cx="4607526" cy="3104393"/>
          </a:xfrm>
          <a:prstGeom prst="rect">
            <a:avLst/>
          </a:prstGeom>
        </p:spPr>
      </p:pic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DD7343C6-865D-A64B-B52D-853CB6A7E66F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15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A5D3C57-4A1E-2E47-87B4-9D1B9EA8EC85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65959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таблицей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49844"/>
              </p:ext>
            </p:extLst>
          </p:nvPr>
        </p:nvGraphicFramePr>
        <p:xfrm>
          <a:off x="386785" y="1456691"/>
          <a:ext cx="11375100" cy="409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774">
                  <a:extLst>
                    <a:ext uri="{9D8B030D-6E8A-4147-A177-3AD203B41FA5}">
                      <a16:colId xmlns:a16="http://schemas.microsoft.com/office/drawing/2014/main" val="2935329716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541245602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622694231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3187052312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368879624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675904275"/>
                    </a:ext>
                  </a:extLst>
                </a:gridCol>
              </a:tblGrid>
              <a:tr h="368185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Номер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Дата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Время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Стоимость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Город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Вылет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Прилет</a:t>
                      </a:r>
                    </a:p>
                  </a:txBody>
                  <a:tcPr anchor="ctr">
                    <a:lnB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041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Инвестиционная стратегия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Правовое регулирование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3411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8102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Сумма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47152"/>
                  </a:ext>
                </a:extLst>
              </a:tr>
            </a:tbl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95E609C4-9409-7D41-8A09-607D7CAC16C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16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7662985-15BE-D64D-8B00-647965623679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02160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диаграммой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06901490"/>
              </p:ext>
            </p:extLst>
          </p:nvPr>
        </p:nvGraphicFramePr>
        <p:xfrm>
          <a:off x="386787" y="1671039"/>
          <a:ext cx="5102666" cy="409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96136630"/>
              </p:ext>
            </p:extLst>
          </p:nvPr>
        </p:nvGraphicFramePr>
        <p:xfrm>
          <a:off x="6096000" y="1671039"/>
          <a:ext cx="5102666" cy="409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D5165300-65A4-F848-904E-9E8536F12D3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17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CE1798D8-9210-734E-B412-4A2080C2CA9D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84450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диаграммой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890423386"/>
              </p:ext>
            </p:extLst>
          </p:nvPr>
        </p:nvGraphicFramePr>
        <p:xfrm>
          <a:off x="458380" y="1501140"/>
          <a:ext cx="5472112" cy="41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50753235"/>
              </p:ext>
            </p:extLst>
          </p:nvPr>
        </p:nvGraphicFramePr>
        <p:xfrm>
          <a:off x="6389148" y="1501140"/>
          <a:ext cx="5472112" cy="41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800789AC-4A4D-524C-8948-3DD7CA9DC84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0681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7734E1A-13B7-CC44-AEF3-7DF6AF2C1C66}"/>
              </a:ext>
            </a:extLst>
          </p:cNvPr>
          <p:cNvSpPr/>
          <p:nvPr/>
        </p:nvSpPr>
        <p:spPr>
          <a:xfrm>
            <a:off x="4358641" y="1575243"/>
            <a:ext cx="3469898" cy="2411541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CCA8E6-936D-D443-86A2-65F40D71058C}"/>
              </a:ext>
            </a:extLst>
          </p:cNvPr>
          <p:cNvSpPr/>
          <p:nvPr/>
        </p:nvSpPr>
        <p:spPr>
          <a:xfrm>
            <a:off x="8165768" y="1575243"/>
            <a:ext cx="3469898" cy="2411541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551514" y="1575243"/>
            <a:ext cx="3469898" cy="2411541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85958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Формат проведения защиты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2" name="Заголовок 6">
            <a:extLst>
              <a:ext uri="{FF2B5EF4-FFF2-40B4-BE49-F238E27FC236}">
                <a16:creationId xmlns:a16="http://schemas.microsoft.com/office/drawing/2014/main" id="{1753EB6F-F9D9-734F-A9B7-65DB4665ED09}"/>
              </a:ext>
            </a:extLst>
          </p:cNvPr>
          <p:cNvSpPr txBox="1">
            <a:spLocks/>
          </p:cNvSpPr>
          <p:nvPr/>
        </p:nvSpPr>
        <p:spPr>
          <a:xfrm>
            <a:off x="512311" y="2910792"/>
            <a:ext cx="3469898" cy="92705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Очно,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15 минут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на 1 (одну) команду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14051-D011-1249-AC55-AFE974370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049" y="1944333"/>
            <a:ext cx="793082" cy="733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D27EA0-7315-244B-8418-77E4BB629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55" y="1974955"/>
            <a:ext cx="896620" cy="648093"/>
          </a:xfrm>
          <a:prstGeom prst="rect">
            <a:avLst/>
          </a:prstGeom>
        </p:spPr>
      </p:pic>
      <p:sp>
        <p:nvSpPr>
          <p:cNvPr id="51" name="Заголовок 6">
            <a:extLst>
              <a:ext uri="{FF2B5EF4-FFF2-40B4-BE49-F238E27FC236}">
                <a16:creationId xmlns:a16="http://schemas.microsoft.com/office/drawing/2014/main" id="{70D638F1-278D-1E47-A43B-A5E793F305E0}"/>
              </a:ext>
            </a:extLst>
          </p:cNvPr>
          <p:cNvSpPr txBox="1">
            <a:spLocks/>
          </p:cNvSpPr>
          <p:nvPr/>
        </p:nvSpPr>
        <p:spPr>
          <a:xfrm>
            <a:off x="4658998" y="2910792"/>
            <a:ext cx="2593700" cy="12016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выступления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команды – 5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Заголовок 6">
            <a:extLst>
              <a:ext uri="{FF2B5EF4-FFF2-40B4-BE49-F238E27FC236}">
                <a16:creationId xmlns:a16="http://schemas.microsoft.com/office/drawing/2014/main" id="{6AB2125A-4DE4-D849-8451-1BD158AB323E}"/>
              </a:ext>
            </a:extLst>
          </p:cNvPr>
          <p:cNvSpPr txBox="1">
            <a:spLocks/>
          </p:cNvSpPr>
          <p:nvPr/>
        </p:nvSpPr>
        <p:spPr>
          <a:xfrm>
            <a:off x="8606277" y="2910792"/>
            <a:ext cx="2588879" cy="12016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для ответов</a:t>
            </a:r>
            <a:br>
              <a:rPr lang="ru-RU" sz="1600" b="1" dirty="0">
                <a:latin typeface="Century Gothic" panose="020B050202020202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</a:rPr>
              <a:t>на вопросы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Совета – 10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31AA8-FA4D-664A-A77C-60C389F1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04" y="1974955"/>
            <a:ext cx="997023" cy="690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23D283-13FF-F74C-88A6-18846D160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82" y="5452061"/>
            <a:ext cx="403570" cy="626141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9892134-9B6A-3748-B5FF-B01341BDF702}"/>
              </a:ext>
            </a:extLst>
          </p:cNvPr>
          <p:cNvSpPr/>
          <p:nvPr/>
        </p:nvSpPr>
        <p:spPr>
          <a:xfrm>
            <a:off x="1458576" y="5456303"/>
            <a:ext cx="10733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Место проведения заседания Совета: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город Москва, 2-й Донской проезд, д. 9, пространство «Точка кипения – Коммуна»</a:t>
            </a:r>
            <a:br>
              <a:rPr lang="ru-RU" sz="1400" dirty="0">
                <a:latin typeface="Century Gothic" panose="020B0502020202020204" pitchFamily="34" charset="0"/>
              </a:rPr>
            </a:b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График участия будет направлен дополнительно каждому участнику отбора индивидуально.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 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62B0CA9A-4847-2843-B6E0-AFDB4CFE4065}"/>
              </a:ext>
            </a:extLst>
          </p:cNvPr>
          <p:cNvSpPr txBox="1">
            <a:spLocks/>
          </p:cNvSpPr>
          <p:nvPr/>
        </p:nvSpPr>
        <p:spPr>
          <a:xfrm>
            <a:off x="1458576" y="4125587"/>
            <a:ext cx="10303312" cy="14115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Язык презентации</a:t>
            </a:r>
            <a:r>
              <a:rPr lang="en-US" sz="1400" b="1" dirty="0">
                <a:latin typeface="Century Gothic" panose="020B0502020202020204" pitchFamily="34" charset="0"/>
              </a:rPr>
              <a:t>: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русский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Объем презентации</a:t>
            </a:r>
            <a:r>
              <a:rPr lang="ru-RU" sz="1400" dirty="0">
                <a:latin typeface="Century Gothic" panose="020B0502020202020204" pitchFamily="34" charset="0"/>
              </a:rPr>
              <a:t>: до 10 слайдов, исключая титульный слайд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Формат презентации: 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r>
              <a:rPr lang="en-US" sz="1400" dirty="0">
                <a:latin typeface="Century Gothic" panose="020B0502020202020204" pitchFamily="34" charset="0"/>
              </a:rPr>
              <a:t>PPT </a:t>
            </a:r>
            <a:r>
              <a:rPr lang="en-US" sz="1400" dirty="0" err="1">
                <a:latin typeface="Century Gothic" panose="020B0502020202020204" pitchFamily="34" charset="0"/>
              </a:rPr>
              <a:t>и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.PDF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Загрузка материалов к заседанию Совета: </a:t>
            </a:r>
            <a:r>
              <a:rPr lang="ru-RU" sz="1400" dirty="0">
                <a:latin typeface="Century Gothic" panose="020B0502020202020204" pitchFamily="34" charset="0"/>
              </a:rPr>
              <a:t>информация о составе команды и загрузка презентации производится в Личном кабинете ПИШ, в разделе «Мероприятия». 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45EEC-823A-4648-86F3-100FE265A6F1}"/>
              </a:ext>
            </a:extLst>
          </p:cNvPr>
          <p:cNvSpPr txBox="1"/>
          <p:nvPr/>
        </p:nvSpPr>
        <p:spPr>
          <a:xfrm>
            <a:off x="677751" y="4200719"/>
            <a:ext cx="533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447BB"/>
                </a:solidFill>
              </a:rPr>
              <a:t>!</a:t>
            </a:r>
            <a:endParaRPr lang="ru-RU" sz="6000" dirty="0">
              <a:solidFill>
                <a:srgbClr val="444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386785" y="1221938"/>
            <a:ext cx="11375103" cy="1614540"/>
          </a:xfrm>
          <a:prstGeom prst="roundRect">
            <a:avLst>
              <a:gd name="adj" fmla="val 72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Общая информация</a:t>
            </a:r>
          </a:p>
        </p:txBody>
      </p:sp>
      <p:sp>
        <p:nvSpPr>
          <p:cNvPr id="22" name="Заголовок 6">
            <a:extLst>
              <a:ext uri="{FF2B5EF4-FFF2-40B4-BE49-F238E27FC236}">
                <a16:creationId xmlns:a16="http://schemas.microsoft.com/office/drawing/2014/main" id="{E9D03CC5-A33F-1C44-8B2C-9D37BE3CB5AB}"/>
              </a:ext>
            </a:extLst>
          </p:cNvPr>
          <p:cNvSpPr txBox="1">
            <a:spLocks/>
          </p:cNvSpPr>
          <p:nvPr/>
        </p:nvSpPr>
        <p:spPr>
          <a:xfrm>
            <a:off x="1400247" y="1447044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Докладчик: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263ACA-F3F0-3749-8C63-6E3360EFD3C8}"/>
              </a:ext>
            </a:extLst>
          </p:cNvPr>
          <p:cNvSpPr/>
          <p:nvPr/>
        </p:nvSpPr>
        <p:spPr>
          <a:xfrm>
            <a:off x="1400247" y="1919275"/>
            <a:ext cx="9391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 определяется командой университета самостоятельно. Рекомендуется представлять программу развития передовой инженерной школы руководителю создаваемой передовой инженерной школы или ректору университета, на базе которого создается передовая инженерная школа.</a:t>
            </a: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E37DFA9-134C-184E-9365-DA539310E4CB}"/>
              </a:ext>
            </a:extLst>
          </p:cNvPr>
          <p:cNvCxnSpPr>
            <a:cxnSpLocks/>
          </p:cNvCxnSpPr>
          <p:nvPr/>
        </p:nvCxnSpPr>
        <p:spPr>
          <a:xfrm>
            <a:off x="1490217" y="1847748"/>
            <a:ext cx="2434590" cy="0"/>
          </a:xfrm>
          <a:prstGeom prst="line">
            <a:avLst/>
          </a:prstGeom>
          <a:ln w="28575">
            <a:solidFill>
              <a:srgbClr val="7273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32A632ED-E238-3745-B3C1-3B3522358B0D}"/>
              </a:ext>
            </a:extLst>
          </p:cNvPr>
          <p:cNvSpPr txBox="1">
            <a:spLocks/>
          </p:cNvSpPr>
          <p:nvPr/>
        </p:nvSpPr>
        <p:spPr>
          <a:xfrm>
            <a:off x="1400248" y="3742920"/>
            <a:ext cx="2195214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Состав команды: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6894C5-10EB-F749-BB5E-5AB719D39A19}"/>
              </a:ext>
            </a:extLst>
          </p:cNvPr>
          <p:cNvSpPr/>
          <p:nvPr/>
        </p:nvSpPr>
        <p:spPr>
          <a:xfrm>
            <a:off x="1400247" y="4325348"/>
            <a:ext cx="1075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ED05DDE-BCED-6F4C-8844-1DD82C533B2A}"/>
              </a:ext>
            </a:extLst>
          </p:cNvPr>
          <p:cNvCxnSpPr>
            <a:cxnSpLocks/>
          </p:cNvCxnSpPr>
          <p:nvPr/>
        </p:nvCxnSpPr>
        <p:spPr>
          <a:xfrm>
            <a:off x="1490217" y="4143624"/>
            <a:ext cx="2105245" cy="0"/>
          </a:xfrm>
          <a:prstGeom prst="line">
            <a:avLst/>
          </a:prstGeom>
          <a:ln w="28575">
            <a:solidFill>
              <a:srgbClr val="7273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7B265913-027D-974A-ADE6-8B7E7A21DEC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406567E-2BFA-EB44-BB58-55BBB8893D5C}"/>
              </a:ext>
            </a:extLst>
          </p:cNvPr>
          <p:cNvSpPr/>
          <p:nvPr/>
        </p:nvSpPr>
        <p:spPr>
          <a:xfrm>
            <a:off x="4061214" y="3061584"/>
            <a:ext cx="7700674" cy="2564322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C27C247B-BD38-874C-9B17-7D4D0D37CD9B}"/>
              </a:ext>
            </a:extLst>
          </p:cNvPr>
          <p:cNvSpPr txBox="1">
            <a:spLocks/>
          </p:cNvSpPr>
          <p:nvPr/>
        </p:nvSpPr>
        <p:spPr>
          <a:xfrm>
            <a:off x="4514348" y="3213540"/>
            <a:ext cx="4844850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В состав команды рекомендуется включить: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8DF14F6-A691-0D49-9409-5C028718E67B}"/>
              </a:ext>
            </a:extLst>
          </p:cNvPr>
          <p:cNvSpPr/>
          <p:nvPr/>
        </p:nvSpPr>
        <p:spPr>
          <a:xfrm>
            <a:off x="4514348" y="3742921"/>
            <a:ext cx="650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руководителя передовой инженерной школы;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ректора университета, на базе которого создается школа;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представителей высокотехнологической(их) компании(</a:t>
            </a:r>
            <a:r>
              <a:rPr lang="ru-RU" sz="1200" dirty="0" err="1">
                <a:latin typeface="Century Gothic" panose="020B0502020202020204" pitchFamily="34" charset="0"/>
              </a:rPr>
              <a:t>ий</a:t>
            </a:r>
            <a:r>
              <a:rPr lang="ru-RU" sz="1200" dirty="0">
                <a:latin typeface="Century Gothic" panose="020B0502020202020204" pitchFamily="34" charset="0"/>
              </a:rPr>
              <a:t>), принимающей(их) участие в реализации программы развития передовой инженерной школы;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других представителей организаций, ФОИВ, РОИВ и иных задействованных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реализации программы развития передовой инженерной школы.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A64AA0B-A9CE-8B47-9C16-E16BF7EEF1D1}"/>
              </a:ext>
            </a:extLst>
          </p:cNvPr>
          <p:cNvCxnSpPr>
            <a:cxnSpLocks/>
          </p:cNvCxnSpPr>
          <p:nvPr/>
        </p:nvCxnSpPr>
        <p:spPr>
          <a:xfrm>
            <a:off x="4514348" y="3614244"/>
            <a:ext cx="2434590" cy="0"/>
          </a:xfrm>
          <a:prstGeom prst="line">
            <a:avLst/>
          </a:prstGeom>
          <a:ln w="28575">
            <a:solidFill>
              <a:srgbClr val="7273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3CCA55-548D-3048-8072-19431D5A2CB3}"/>
              </a:ext>
            </a:extLst>
          </p:cNvPr>
          <p:cNvSpPr/>
          <p:nvPr/>
        </p:nvSpPr>
        <p:spPr>
          <a:xfrm>
            <a:off x="2346549" y="4128093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447B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60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4902E52-7E0E-5B49-98DD-707B09E4A3DD}"/>
              </a:ext>
            </a:extLst>
          </p:cNvPr>
          <p:cNvSpPr/>
          <p:nvPr/>
        </p:nvSpPr>
        <p:spPr>
          <a:xfrm>
            <a:off x="2812302" y="458975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809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623888" y="5518676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ФИО</a:t>
            </a:r>
            <a:b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Должность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23888" y="6188338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547689" y="2954455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презентации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B552D9-77A0-6B46-8811-AB12C2F5B106}"/>
              </a:ext>
            </a:extLst>
          </p:cNvPr>
          <p:cNvSpPr/>
          <p:nvPr/>
        </p:nvSpPr>
        <p:spPr>
          <a:xfrm>
            <a:off x="7255042" y="604537"/>
            <a:ext cx="2041358" cy="8178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7C090516-F504-5E41-918C-ADCA5FDAA24E}"/>
              </a:ext>
            </a:extLst>
          </p:cNvPr>
          <p:cNvSpPr txBox="1">
            <a:spLocks/>
          </p:cNvSpPr>
          <p:nvPr/>
        </p:nvSpPr>
        <p:spPr>
          <a:xfrm>
            <a:off x="7549653" y="800614"/>
            <a:ext cx="1452136" cy="425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80288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807799"/>
            <a:ext cx="8559562" cy="1230307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Описание передовой инженерной школы</a:t>
            </a:r>
          </a:p>
        </p:txBody>
      </p:sp>
      <p:sp>
        <p:nvSpPr>
          <p:cNvPr id="31" name="Заголовок 6">
            <a:extLst>
              <a:ext uri="{FF2B5EF4-FFF2-40B4-BE49-F238E27FC236}">
                <a16:creationId xmlns:a16="http://schemas.microsoft.com/office/drawing/2014/main" id="{5C36515B-1546-AA4A-9E10-C3F59135BBA7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030340"/>
            <a:ext cx="6894855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Ключевые характеристики передовой инженерной школы (основное тематическое направление ПИШ, количественные характеристики результативности деятельности создаваемой школы и др.) 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424943"/>
            <a:ext cx="8559562" cy="856024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647484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Цель и задачи создания передовой инженерной школы </a:t>
            </a:r>
            <a:endParaRPr lang="ru-RU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98F522B-C70E-E441-969E-4A4D8FEBCE2A}"/>
              </a:ext>
            </a:extLst>
          </p:cNvPr>
          <p:cNvSpPr/>
          <p:nvPr/>
        </p:nvSpPr>
        <p:spPr>
          <a:xfrm>
            <a:off x="2449097" y="4667805"/>
            <a:ext cx="8559562" cy="1230443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FE51E6-380F-6A45-9E48-C4524551498B}"/>
              </a:ext>
            </a:extLst>
          </p:cNvPr>
          <p:cNvSpPr/>
          <p:nvPr/>
        </p:nvSpPr>
        <p:spPr>
          <a:xfrm>
            <a:off x="2715310" y="4890347"/>
            <a:ext cx="7250714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Участие передовой инженерной школы в решении задач, соответствующих мировому уровню актуальности и значимости в приоритетных областях технологического развития Российской Федерации </a:t>
            </a:r>
            <a:endParaRPr lang="ru-RU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4CCC5A-BD28-524B-A2B9-91AEDECA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023918"/>
            <a:ext cx="623638" cy="7886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036FE6-3CE6-2149-972D-450BA3874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800" y="3439282"/>
            <a:ext cx="788672" cy="788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0DDF87-B72D-994B-BECA-509DC5470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54" y="4909029"/>
            <a:ext cx="829364" cy="829364"/>
          </a:xfrm>
          <a:prstGeom prst="rect">
            <a:avLst/>
          </a:prstGeom>
        </p:spPr>
      </p:pic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E6F7FCDD-25CF-4A31-A956-937B1A05896D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82B4C2-F467-F24E-8398-40AAB606EBA2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7273B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</p:spTree>
    <p:extLst>
      <p:ext uri="{BB962C8B-B14F-4D97-AF65-F5344CB8AC3E}">
        <p14:creationId xmlns:p14="http://schemas.microsoft.com/office/powerpoint/2010/main" val="18574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2700717"/>
            <a:ext cx="8559562" cy="728283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Структура ключевых партнёрств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905329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Структура ключевых партнёрств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758490"/>
            <a:ext cx="8559562" cy="856024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945173"/>
            <a:ext cx="633611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взаимодействии передовой инженерной школы </a:t>
            </a:r>
            <a:br>
              <a:rPr lang="ru-RU" sz="1400" b="1" dirty="0">
                <a:latin typeface="Century Gothic" panose="020B0502020202020204" pitchFamily="34" charset="0"/>
              </a:rPr>
            </a:br>
            <a:r>
              <a:rPr lang="ru-RU" sz="1400" b="1" dirty="0">
                <a:latin typeface="Century Gothic" panose="020B0502020202020204" pitchFamily="34" charset="0"/>
              </a:rPr>
              <a:t>с высокотехнологической(ими) компанией(</a:t>
            </a:r>
            <a:r>
              <a:rPr lang="ru-RU" sz="1400" b="1" dirty="0" err="1">
                <a:latin typeface="Century Gothic" panose="020B0502020202020204" pitchFamily="34" charset="0"/>
              </a:rPr>
              <a:t>ями</a:t>
            </a:r>
            <a:r>
              <a:rPr lang="ru-RU" sz="1400" b="1" dirty="0">
                <a:latin typeface="Century Gothic" panose="020B0502020202020204" pitchFamily="34" charset="0"/>
              </a:rPr>
              <a:t>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D27E7A-DD54-964B-AEF4-A7FD5A15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3771045"/>
            <a:ext cx="856024" cy="856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064F97-F655-994D-B092-FC119B993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32" y="2722229"/>
            <a:ext cx="1013842" cy="589267"/>
          </a:xfrm>
          <a:prstGeom prst="rect">
            <a:avLst/>
          </a:prstGeom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A18D4EBC-3571-D048-B322-94D3721A5A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61FC93-548F-8045-9012-E74EDD702C7B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7273B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</p:spTree>
    <p:extLst>
      <p:ext uri="{BB962C8B-B14F-4D97-AF65-F5344CB8AC3E}">
        <p14:creationId xmlns:p14="http://schemas.microsoft.com/office/powerpoint/2010/main" val="85795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2700717"/>
            <a:ext cx="8559562" cy="728283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Система управления ПИШ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905329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руководителе передовой инженерной школы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758490"/>
            <a:ext cx="8559562" cy="728283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945173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Модель управления передовой инженерной школой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86D83-FBE9-8247-8A1E-BAA359C4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95" y="3772345"/>
            <a:ext cx="728283" cy="728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43E3A-6707-0140-A104-E0D0D460C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54" y="2695075"/>
            <a:ext cx="564163" cy="728283"/>
          </a:xfrm>
          <a:prstGeom prst="rect">
            <a:avLst/>
          </a:prstGeom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FE7DF571-55DE-6242-8648-659B814865C4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B87759-2437-6148-99AD-69D9F591C49C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7273B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</p:spTree>
    <p:extLst>
      <p:ext uri="{BB962C8B-B14F-4D97-AF65-F5344CB8AC3E}">
        <p14:creationId xmlns:p14="http://schemas.microsoft.com/office/powerpoint/2010/main" val="94173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2634935"/>
            <a:ext cx="8559562" cy="1010633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Исследования и разработки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2789299"/>
            <a:ext cx="791459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Программа научных исследований и разработок (сведения о планируемых научных исследованиях и разработках), включая информацию об участии высокотехнологической(их) компании(</a:t>
            </a:r>
            <a:r>
              <a:rPr lang="ru-RU" sz="1400" b="1" dirty="0" err="1">
                <a:latin typeface="Century Gothic" panose="020B0502020202020204" pitchFamily="34" charset="0"/>
              </a:rPr>
              <a:t>ий</a:t>
            </a:r>
            <a:r>
              <a:rPr lang="ru-RU" sz="1400" b="1" dirty="0">
                <a:latin typeface="Century Gothic" panose="020B0502020202020204" pitchFamily="34" charset="0"/>
              </a:rPr>
              <a:t>) в реализации программы 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892405"/>
            <a:ext cx="8559562" cy="728283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09" y="3994936"/>
            <a:ext cx="667666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по обеспечению научно-исследовательской деятельности в передовой инженерной школе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0DF82-8A4B-594D-9AB9-99FA9445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90" y="3860410"/>
            <a:ext cx="811068" cy="7602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AB30AF-3FF0-C947-AAAB-D29D5D4FF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90" y="2711494"/>
            <a:ext cx="811068" cy="811068"/>
          </a:xfrm>
          <a:prstGeom prst="rect">
            <a:avLst/>
          </a:prstGeom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E6F1ACCC-09F5-9D4F-9BC1-0D7276FEF2EA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AAF17-DA3E-A344-BAC9-AD2C1F25E11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7273B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</p:spTree>
    <p:extLst>
      <p:ext uri="{BB962C8B-B14F-4D97-AF65-F5344CB8AC3E}">
        <p14:creationId xmlns:p14="http://schemas.microsoft.com/office/powerpoint/2010/main" val="196318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791800"/>
            <a:ext cx="8559562" cy="630787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Образовательная деятельность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1922424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Содержание образования и подготовки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8E325DD-F053-A94D-BC66-E75FD0DEA28F}"/>
              </a:ext>
            </a:extLst>
          </p:cNvPr>
          <p:cNvSpPr/>
          <p:nvPr/>
        </p:nvSpPr>
        <p:spPr>
          <a:xfrm>
            <a:off x="2449097" y="2687539"/>
            <a:ext cx="8559562" cy="630787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FFDF68-9F40-C644-AA1C-343DB9F53B05}"/>
              </a:ext>
            </a:extLst>
          </p:cNvPr>
          <p:cNvSpPr/>
          <p:nvPr/>
        </p:nvSpPr>
        <p:spPr>
          <a:xfrm>
            <a:off x="2715310" y="2818163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Образовательные технологии и методы обучения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7028C96-EBA0-9745-BCD9-4EAB791EA0A8}"/>
              </a:ext>
            </a:extLst>
          </p:cNvPr>
          <p:cNvSpPr/>
          <p:nvPr/>
        </p:nvSpPr>
        <p:spPr>
          <a:xfrm>
            <a:off x="2449097" y="3583278"/>
            <a:ext cx="8559562" cy="630787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1B00E4-81A0-CD43-9504-15A419AD716C}"/>
              </a:ext>
            </a:extLst>
          </p:cNvPr>
          <p:cNvSpPr/>
          <p:nvPr/>
        </p:nvSpPr>
        <p:spPr>
          <a:xfrm>
            <a:off x="2715310" y="3713902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Принципы отбора кандидатов для обучения в передовой инженерной школе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F34DDC0-1DC4-2B42-8FF4-9AF93DBFB23B}"/>
              </a:ext>
            </a:extLst>
          </p:cNvPr>
          <p:cNvSpPr/>
          <p:nvPr/>
        </p:nvSpPr>
        <p:spPr>
          <a:xfrm>
            <a:off x="2449097" y="4479017"/>
            <a:ext cx="8559562" cy="630787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237ACF-0C65-2246-8918-385BF834BC5F}"/>
              </a:ext>
            </a:extLst>
          </p:cNvPr>
          <p:cNvSpPr/>
          <p:nvPr/>
        </p:nvSpPr>
        <p:spPr>
          <a:xfrm>
            <a:off x="2715310" y="4609641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по обеспечению образовательной деятельности 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49097" y="5356094"/>
            <a:ext cx="8559562" cy="630787"/>
          </a:xfrm>
          <a:prstGeom prst="roundRect">
            <a:avLst>
              <a:gd name="adj" fmla="val 125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15310" y="54867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Ключевые результаты образования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FD008E7-D3AB-5644-9B04-2EB4C4F7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42" y="5416673"/>
            <a:ext cx="568515" cy="5640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49BB9F-A528-A246-9067-C81DCB603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03" y="4507792"/>
            <a:ext cx="562593" cy="5612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328DD-1C29-3440-8087-E565DE98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03" y="3609197"/>
            <a:ext cx="562593" cy="564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919E35-A43C-A149-BE16-D6101E319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926" y="1847913"/>
            <a:ext cx="582346" cy="583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8FD6CF-C387-EF45-97B6-46B111126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508" y="2738267"/>
            <a:ext cx="583182" cy="564062"/>
          </a:xfrm>
          <a:prstGeom prst="rect">
            <a:avLst/>
          </a:prstGeom>
        </p:spPr>
      </p:pic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382FCF03-0663-3142-8F44-D2693A272F96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7273B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</p:spTree>
    <p:extLst>
      <p:ext uri="{BB962C8B-B14F-4D97-AF65-F5344CB8AC3E}">
        <p14:creationId xmlns:p14="http://schemas.microsoft.com/office/powerpoint/2010/main" val="1351949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840</Words>
  <Application>Microsoft Office PowerPoint</Application>
  <PresentationFormat>Широкоэкранный</PresentationFormat>
  <Paragraphs>189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Verdana</vt:lpstr>
      <vt:lpstr>Century Gothic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Зверев Сергей Андреевич</cp:lastModifiedBy>
  <cp:revision>42</cp:revision>
  <cp:lastPrinted>2022-06-09T16:42:58Z</cp:lastPrinted>
  <dcterms:created xsi:type="dcterms:W3CDTF">2021-07-15T12:03:34Z</dcterms:created>
  <dcterms:modified xsi:type="dcterms:W3CDTF">2022-06-10T08:24:48Z</dcterms:modified>
</cp:coreProperties>
</file>