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7" r:id="rId2"/>
    <p:sldId id="269" r:id="rId3"/>
    <p:sldId id="258" r:id="rId4"/>
    <p:sldId id="261" r:id="rId5"/>
    <p:sldId id="272" r:id="rId6"/>
    <p:sldId id="274" r:id="rId7"/>
    <p:sldId id="279" r:id="rId8"/>
    <p:sldId id="280" r:id="rId9"/>
    <p:sldId id="281" r:id="rId10"/>
    <p:sldId id="282" r:id="rId11"/>
    <p:sldId id="283" r:id="rId12"/>
    <p:sldId id="278" r:id="rId13"/>
    <p:sldId id="277" r:id="rId14"/>
    <p:sldId id="262" r:id="rId15"/>
    <p:sldId id="271" r:id="rId16"/>
    <p:sldId id="270" r:id="rId17"/>
    <p:sldId id="264" r:id="rId18"/>
    <p:sldId id="265" r:id="rId19"/>
    <p:sldId id="268" r:id="rId20"/>
    <p:sldId id="266" r:id="rId21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F"/>
    <a:srgbClr val="EC696A"/>
    <a:srgbClr val="CCCCCC"/>
    <a:srgbClr val="999999"/>
    <a:srgbClr val="666666"/>
    <a:srgbClr val="CFF2DB"/>
    <a:srgbClr val="6FD995"/>
    <a:srgbClr val="B2EBC6"/>
    <a:srgbClr val="3FCC71"/>
    <a:srgbClr val="B5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5928"/>
  </p:normalViewPr>
  <p:slideViewPr>
    <p:cSldViewPr snapToGrid="0" showGuides="1">
      <p:cViewPr varScale="1">
        <p:scale>
          <a:sx n="78" d="100"/>
          <a:sy n="78" d="100"/>
        </p:scale>
        <p:origin x="8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C-4A1E-9DF1-2394E2662A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C-4A1E-9DF1-2394E2662A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C-4A1E-9DF1-2394E2662A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C-4A1E-9DF1-2394E2662A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C-4A1E-9DF1-2394E2662A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5C-4A1E-9DF1-2394E2662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E-49EF-9B95-09CE8C0320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E-49EF-9B95-09CE8C0320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E-49EF-9B95-09CE8C0320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E-49EF-9B95-09CE8C0320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E-49EF-9B95-09CE8C03201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E-49EF-9B95-09CE8C032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A1B02B-9450-504F-9487-3EBB8B5984E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158D921-8A53-CC41-A2ED-7F167BFE2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ABBDEC-BA44-8244-8223-2065A8791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522"/>
            <a:ext cx="12192000" cy="68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D2C0B-51AF-EF46-B295-BBC940AC9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23B00-A2BC-A04B-980A-9DD0014CD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547689" y="2235998"/>
            <a:ext cx="6707353" cy="3399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требования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 презентации университета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883897" y="6015931"/>
            <a:ext cx="10226040" cy="6925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 может применить свой корпоративный стиль презентации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обязательным использованием логотипа программы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«Передовые инженерные школы»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C5618-2E69-7540-8AF9-DEEB21D83A55}"/>
              </a:ext>
            </a:extLst>
          </p:cNvPr>
          <p:cNvSpPr txBox="1"/>
          <p:nvPr/>
        </p:nvSpPr>
        <p:spPr>
          <a:xfrm>
            <a:off x="547689" y="5886932"/>
            <a:ext cx="2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475CC"/>
                </a:solidFill>
              </a:rPr>
              <a:t>!</a:t>
            </a:r>
            <a:endParaRPr lang="ru-RU" sz="4000" dirty="0">
              <a:solidFill>
                <a:srgbClr val="747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4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1AD19-61BD-4709-9A8F-476355695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330750"/>
            <a:ext cx="900000" cy="900000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Инфраструктура и инновации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3262947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3316730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инновационной деятельности и инфраструктурной политики в 2022 году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325272" y="4416608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648634" y="4519140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инновационную деятельность и инфраструктуру в 2022 году  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2066886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2120669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Новые специальные образовательные пространства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для опережающей подготовки инженерных кадров, созданные в 2022 году 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DD7419-EAE7-40E2-9DAF-63B275437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10743"/>
            <a:ext cx="900000" cy="9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5FEAEC-4AC0-47A1-9E73-E0E8A79E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12441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Планы ПИШ 2023 - 2030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информацию о планах деятельности передовой инженерной школы в 2023 году и на период до 2030 года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221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оформлению презентации</a:t>
            </a:r>
          </a:p>
          <a:p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5893699" cy="847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 по оформлению презентации</a:t>
            </a: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6B1D8B4B-8474-3D40-980A-3F6BD299531E}"/>
              </a:ext>
            </a:extLst>
          </p:cNvPr>
          <p:cNvSpPr txBox="1">
            <a:spLocks/>
          </p:cNvSpPr>
          <p:nvPr/>
        </p:nvSpPr>
        <p:spPr>
          <a:xfrm>
            <a:off x="1454025" y="2015639"/>
            <a:ext cx="2051615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Базовые принципы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8D1358DA-8FAE-274A-A937-FA66A13B13E7}"/>
              </a:ext>
            </a:extLst>
          </p:cNvPr>
          <p:cNvSpPr txBox="1">
            <a:spLocks/>
          </p:cNvSpPr>
          <p:nvPr/>
        </p:nvSpPr>
        <p:spPr>
          <a:xfrm>
            <a:off x="650461" y="2890370"/>
            <a:ext cx="297987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Краткое и тезисное изложение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Соблюдение единого стиля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Вспомогательная информация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не должна преобладать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над основной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Используйте анимацию,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только если она необходима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 логике повествования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480539A9-E072-AA44-BD9E-44D62FC73A57}"/>
              </a:ext>
            </a:extLst>
          </p:cNvPr>
          <p:cNvSpPr txBox="1">
            <a:spLocks/>
          </p:cNvSpPr>
          <p:nvPr/>
        </p:nvSpPr>
        <p:spPr>
          <a:xfrm>
            <a:off x="5263256" y="2015638"/>
            <a:ext cx="2439542" cy="630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Предоставление  данных</a:t>
            </a:r>
          </a:p>
        </p:txBody>
      </p:sp>
      <p:sp>
        <p:nvSpPr>
          <p:cNvPr id="33" name="Заголовок 6">
            <a:extLst>
              <a:ext uri="{FF2B5EF4-FFF2-40B4-BE49-F238E27FC236}">
                <a16:creationId xmlns:a16="http://schemas.microsoft.com/office/drawing/2014/main" id="{48F55784-3CE0-0E47-B1EB-DD5B92F154FA}"/>
              </a:ext>
            </a:extLst>
          </p:cNvPr>
          <p:cNvSpPr txBox="1">
            <a:spLocks/>
          </p:cNvSpPr>
          <p:nvPr/>
        </p:nvSpPr>
        <p:spPr>
          <a:xfrm>
            <a:off x="4459691" y="2890370"/>
            <a:ext cx="3132269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Все данные предоставляются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 конец 2022 года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дополнительно указывается период актуальности данных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Размещайте на слайдах только данные, которые наилучшим образом иллюстрируют успехи университета или планируемые результаты.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Избегайте информационной перенасыщенности слайдов</a:t>
            </a:r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81DEAF7B-3B3E-C348-AFE8-D2B1C16997FB}"/>
              </a:ext>
            </a:extLst>
          </p:cNvPr>
          <p:cNvSpPr txBox="1">
            <a:spLocks/>
          </p:cNvSpPr>
          <p:nvPr/>
        </p:nvSpPr>
        <p:spPr>
          <a:xfrm>
            <a:off x="9138013" y="2015639"/>
            <a:ext cx="2390496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Дизайн </a:t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верстка </a:t>
            </a:r>
          </a:p>
        </p:txBody>
      </p:sp>
      <p:sp>
        <p:nvSpPr>
          <p:cNvPr id="35" name="Заголовок 6">
            <a:extLst>
              <a:ext uri="{FF2B5EF4-FFF2-40B4-BE49-F238E27FC236}">
                <a16:creationId xmlns:a16="http://schemas.microsoft.com/office/drawing/2014/main" id="{3CBAE2D9-1FE6-7040-B8A8-FE0D89789842}"/>
              </a:ext>
            </a:extLst>
          </p:cNvPr>
          <p:cNvSpPr txBox="1">
            <a:spLocks/>
          </p:cNvSpPr>
          <p:nvPr/>
        </p:nvSpPr>
        <p:spPr>
          <a:xfrm>
            <a:off x="8334449" y="2890370"/>
            <a:ext cx="319406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Выделяйте ключевые моменты размером, жирным начертанием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цветом. Избегайте цветовой перенасыщенности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Придерживайтесь выбранной темы презентации, цветовой схемы и форматирования макетов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всей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Допускается использование корпоративных цветов университета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7D7BD9-949E-4B82-AA3C-0F1D9D347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232" y="1786332"/>
            <a:ext cx="900000" cy="9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5F279A-EFF8-4DF4-8553-6F5EC8F0C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860" y="1786332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3B87F-947B-4017-8658-7F8BAA45E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87" y="178633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781BB3FF-708B-F248-8187-5955F6AC124B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Основные цвета </a:t>
            </a:r>
          </a:p>
        </p:txBody>
      </p: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11240401-DACE-E241-A3D3-D9C9F92136F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0C3EE0BC-4B1A-424A-96AE-F24592ED6BD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1611D8-C6FF-4890-B57A-8D71BA1225C0}"/>
              </a:ext>
            </a:extLst>
          </p:cNvPr>
          <p:cNvSpPr/>
          <p:nvPr/>
        </p:nvSpPr>
        <p:spPr>
          <a:xfrm>
            <a:off x="512378" y="1630413"/>
            <a:ext cx="1608083" cy="1735955"/>
          </a:xfrm>
          <a:prstGeom prst="rect">
            <a:avLst/>
          </a:prstGeom>
          <a:solidFill>
            <a:srgbClr val="45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6D51E-02CC-40D9-AB34-AB9CF395AB51}"/>
              </a:ext>
            </a:extLst>
          </p:cNvPr>
          <p:cNvSpPr txBox="1"/>
          <p:nvPr/>
        </p:nvSpPr>
        <p:spPr>
          <a:xfrm>
            <a:off x="512378" y="3065438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#4547BB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6152E3-DEA3-41CF-9671-4019BF2F4053}"/>
              </a:ext>
            </a:extLst>
          </p:cNvPr>
          <p:cNvSpPr/>
          <p:nvPr/>
        </p:nvSpPr>
        <p:spPr>
          <a:xfrm>
            <a:off x="2238703" y="1630414"/>
            <a:ext cx="1529256" cy="369332"/>
          </a:xfrm>
          <a:prstGeom prst="rect">
            <a:avLst/>
          </a:prstGeom>
          <a:solidFill>
            <a:srgbClr val="74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1C3DA-3F8C-4881-B4C6-27FECD60E60F}"/>
              </a:ext>
            </a:extLst>
          </p:cNvPr>
          <p:cNvSpPr txBox="1"/>
          <p:nvPr/>
        </p:nvSpPr>
        <p:spPr>
          <a:xfrm>
            <a:off x="2238703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#7475CC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BA96C5-C132-48FD-BE80-5D35FE319144}"/>
              </a:ext>
            </a:extLst>
          </p:cNvPr>
          <p:cNvSpPr/>
          <p:nvPr/>
        </p:nvSpPr>
        <p:spPr>
          <a:xfrm>
            <a:off x="2238703" y="2333127"/>
            <a:ext cx="1529256" cy="369332"/>
          </a:xfrm>
          <a:prstGeom prst="rect">
            <a:avLst/>
          </a:prstGeom>
          <a:solidFill>
            <a:srgbClr val="B5B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45980-BECF-4C59-9D2E-DA17A9C98AB2}"/>
              </a:ext>
            </a:extLst>
          </p:cNvPr>
          <p:cNvSpPr txBox="1"/>
          <p:nvPr/>
        </p:nvSpPr>
        <p:spPr>
          <a:xfrm>
            <a:off x="2238703" y="238551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#B5B5E4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E93C3F-092A-467A-B7B6-7E9B8B75DC16}"/>
              </a:ext>
            </a:extLst>
          </p:cNvPr>
          <p:cNvSpPr/>
          <p:nvPr/>
        </p:nvSpPr>
        <p:spPr>
          <a:xfrm>
            <a:off x="2238703" y="2994370"/>
            <a:ext cx="1529256" cy="369332"/>
          </a:xfrm>
          <a:prstGeom prst="rect">
            <a:avLst/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747F7-6B51-4EFA-8932-7AA40436DD2E}"/>
              </a:ext>
            </a:extLst>
          </p:cNvPr>
          <p:cNvSpPr txBox="1"/>
          <p:nvPr/>
        </p:nvSpPr>
        <p:spPr>
          <a:xfrm>
            <a:off x="2238703" y="3030688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#F2F3FF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21CDC-2B84-4365-A6B1-45D0D30996B7}"/>
              </a:ext>
            </a:extLst>
          </p:cNvPr>
          <p:cNvSpPr/>
          <p:nvPr/>
        </p:nvSpPr>
        <p:spPr>
          <a:xfrm>
            <a:off x="4288220" y="1630413"/>
            <a:ext cx="1608083" cy="1735955"/>
          </a:xfrm>
          <a:prstGeom prst="rect">
            <a:avLst/>
          </a:prstGeom>
          <a:solidFill>
            <a:srgbClr val="3F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DF055-E63C-4912-AF38-D17C332DAECD}"/>
              </a:ext>
            </a:extLst>
          </p:cNvPr>
          <p:cNvSpPr txBox="1"/>
          <p:nvPr/>
        </p:nvSpPr>
        <p:spPr>
          <a:xfrm>
            <a:off x="4288220" y="3073247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#4547BB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68A35A-904D-409F-9212-8B6EBA58DBA4}"/>
              </a:ext>
            </a:extLst>
          </p:cNvPr>
          <p:cNvSpPr/>
          <p:nvPr/>
        </p:nvSpPr>
        <p:spPr>
          <a:xfrm>
            <a:off x="6014545" y="1630414"/>
            <a:ext cx="1529256" cy="369332"/>
          </a:xfrm>
          <a:prstGeom prst="rect">
            <a:avLst/>
          </a:prstGeom>
          <a:solidFill>
            <a:srgbClr val="6FD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ADE8B-1D2C-4507-A45B-554C90614C11}"/>
              </a:ext>
            </a:extLst>
          </p:cNvPr>
          <p:cNvSpPr txBox="1"/>
          <p:nvPr/>
        </p:nvSpPr>
        <p:spPr>
          <a:xfrm>
            <a:off x="6014545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#6FD995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3C2B98-C0EA-4B60-9918-4D14207556D4}"/>
              </a:ext>
            </a:extLst>
          </p:cNvPr>
          <p:cNvSpPr/>
          <p:nvPr/>
        </p:nvSpPr>
        <p:spPr>
          <a:xfrm>
            <a:off x="6014545" y="2988649"/>
            <a:ext cx="1529256" cy="369332"/>
          </a:xfrm>
          <a:prstGeom prst="rect">
            <a:avLst/>
          </a:prstGeom>
          <a:solidFill>
            <a:srgbClr val="CF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F08CF-8F30-4F75-B38E-387B4EFEE4B4}"/>
              </a:ext>
            </a:extLst>
          </p:cNvPr>
          <p:cNvSpPr txBox="1"/>
          <p:nvPr/>
        </p:nvSpPr>
        <p:spPr>
          <a:xfrm>
            <a:off x="6014545" y="3024967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#CFF2DB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A37D57-900A-4B8C-AE6C-E0B3F1F40437}"/>
              </a:ext>
            </a:extLst>
          </p:cNvPr>
          <p:cNvSpPr/>
          <p:nvPr/>
        </p:nvSpPr>
        <p:spPr>
          <a:xfrm>
            <a:off x="6014545" y="2330507"/>
            <a:ext cx="1529256" cy="369332"/>
          </a:xfrm>
          <a:prstGeom prst="rect">
            <a:avLst/>
          </a:prstGeom>
          <a:solidFill>
            <a:srgbClr val="B2E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E77AC-A5D3-4B33-8BAE-60696EC9A807}"/>
              </a:ext>
            </a:extLst>
          </p:cNvPr>
          <p:cNvSpPr txBox="1"/>
          <p:nvPr/>
        </p:nvSpPr>
        <p:spPr>
          <a:xfrm>
            <a:off x="6014545" y="2364743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#B2EBC6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15D867-5DA1-4ACA-BD6F-67A5CEB253ED}"/>
              </a:ext>
            </a:extLst>
          </p:cNvPr>
          <p:cNvSpPr/>
          <p:nvPr/>
        </p:nvSpPr>
        <p:spPr>
          <a:xfrm>
            <a:off x="8064061" y="1630413"/>
            <a:ext cx="1608083" cy="1735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D6C0D2-8C3F-4FD1-9F4F-1BE0EF6B2139}"/>
              </a:ext>
            </a:extLst>
          </p:cNvPr>
          <p:cNvSpPr txBox="1"/>
          <p:nvPr/>
        </p:nvSpPr>
        <p:spPr>
          <a:xfrm>
            <a:off x="8079827" y="3073247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#000000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02CE8D9-CE37-4053-909F-8DAA6BA491BB}"/>
              </a:ext>
            </a:extLst>
          </p:cNvPr>
          <p:cNvSpPr/>
          <p:nvPr/>
        </p:nvSpPr>
        <p:spPr>
          <a:xfrm>
            <a:off x="9821917" y="1630414"/>
            <a:ext cx="1529256" cy="369332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B45E6-4572-4FB1-BC8D-D1D9B78E0686}"/>
              </a:ext>
            </a:extLst>
          </p:cNvPr>
          <p:cNvSpPr txBox="1"/>
          <p:nvPr/>
        </p:nvSpPr>
        <p:spPr>
          <a:xfrm>
            <a:off x="9821917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#666666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F2CC23B-1FA5-489C-8541-2B58CC145A25}"/>
              </a:ext>
            </a:extLst>
          </p:cNvPr>
          <p:cNvSpPr/>
          <p:nvPr/>
        </p:nvSpPr>
        <p:spPr>
          <a:xfrm>
            <a:off x="9821917" y="2988649"/>
            <a:ext cx="1529256" cy="36933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C094B-6DAA-49D1-859C-69008674EB29}"/>
              </a:ext>
            </a:extLst>
          </p:cNvPr>
          <p:cNvSpPr txBox="1"/>
          <p:nvPr/>
        </p:nvSpPr>
        <p:spPr>
          <a:xfrm>
            <a:off x="9821917" y="3024967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#CCCCCC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1F2C071-5EBE-4C14-BFE7-615F7840EBC4}"/>
              </a:ext>
            </a:extLst>
          </p:cNvPr>
          <p:cNvSpPr/>
          <p:nvPr/>
        </p:nvSpPr>
        <p:spPr>
          <a:xfrm>
            <a:off x="9821917" y="2330507"/>
            <a:ext cx="1529256" cy="3693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197DAE-2A0D-4306-8E4E-D8E09FB21F95}"/>
              </a:ext>
            </a:extLst>
          </p:cNvPr>
          <p:cNvSpPr txBox="1"/>
          <p:nvPr/>
        </p:nvSpPr>
        <p:spPr>
          <a:xfrm>
            <a:off x="9821917" y="2364743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#999999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5DE968-A30C-4BCC-B107-C2776B18C283}"/>
              </a:ext>
            </a:extLst>
          </p:cNvPr>
          <p:cNvSpPr/>
          <p:nvPr/>
        </p:nvSpPr>
        <p:spPr>
          <a:xfrm>
            <a:off x="512378" y="3798171"/>
            <a:ext cx="1608083" cy="173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4F12BD-C892-426C-9C65-2F8A9DE7E85B}"/>
              </a:ext>
            </a:extLst>
          </p:cNvPr>
          <p:cNvSpPr txBox="1"/>
          <p:nvPr/>
        </p:nvSpPr>
        <p:spPr>
          <a:xfrm>
            <a:off x="528144" y="5241005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#000000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6522A4-FBD3-4BFA-A1FC-B5DCE0CB3AF3}"/>
              </a:ext>
            </a:extLst>
          </p:cNvPr>
          <p:cNvSpPr txBox="1"/>
          <p:nvPr/>
        </p:nvSpPr>
        <p:spPr>
          <a:xfrm>
            <a:off x="512378" y="5248962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#FFFFFF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FE4525D-B76E-4631-A513-8403DA16D476}"/>
              </a:ext>
            </a:extLst>
          </p:cNvPr>
          <p:cNvSpPr/>
          <p:nvPr/>
        </p:nvSpPr>
        <p:spPr>
          <a:xfrm>
            <a:off x="4303985" y="3798171"/>
            <a:ext cx="1608083" cy="1735955"/>
          </a:xfrm>
          <a:prstGeom prst="rect">
            <a:avLst/>
          </a:prstGeom>
          <a:solidFill>
            <a:srgbClr val="EC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8F0EA-ED31-4883-99F1-5A18F0BEA0A7}"/>
              </a:ext>
            </a:extLst>
          </p:cNvPr>
          <p:cNvSpPr txBox="1"/>
          <p:nvPr/>
        </p:nvSpPr>
        <p:spPr>
          <a:xfrm>
            <a:off x="4288220" y="5256771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#EC696A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Основной шрифт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45053E-7CE9-2D4F-926C-08A2CC4F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8" y="1783669"/>
            <a:ext cx="7984064" cy="4049471"/>
          </a:xfrm>
          <a:prstGeom prst="rect">
            <a:avLst/>
          </a:prstGeom>
        </p:spPr>
      </p:pic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A77D347A-ABA6-484C-ACBD-179AED2EF95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13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1DFA87-A0C5-E441-8544-BD41D1FAAD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44443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86785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547BB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386785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2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05BB85C9-954B-BE49-8CF0-F55232CE9EE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14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B9937E26-C9BF-A44C-8893-C22D3E61400E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56749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 и фото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5858896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547BB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858896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  <a:buClr>
                <a:srgbClr val="4447BB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" y="2015639"/>
            <a:ext cx="4607526" cy="3104393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DD7343C6-865D-A64B-B52D-853CB6A7E66F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15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A5D3C57-4A1E-2E47-87B4-9D1B9EA8EC85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65959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таблицей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34881"/>
              </p:ext>
            </p:extLst>
          </p:nvPr>
        </p:nvGraphicFramePr>
        <p:xfrm>
          <a:off x="386785" y="1456691"/>
          <a:ext cx="11375100" cy="409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774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68185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5E609C4-9409-7D41-8A09-607D7CAC16C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16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662985-15BE-D64D-8B00-64796562367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02160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70855387"/>
              </p:ext>
            </p:extLst>
          </p:nvPr>
        </p:nvGraphicFramePr>
        <p:xfrm>
          <a:off x="386787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8480891"/>
              </p:ext>
            </p:extLst>
          </p:nvPr>
        </p:nvGraphicFramePr>
        <p:xfrm>
          <a:off x="6096000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D5165300-65A4-F848-904E-9E8536F12D3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17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CE1798D8-9210-734E-B412-4A2080C2CA9D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8445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7734E1A-13B7-CC44-AEF3-7DF6AF2C1C66}"/>
              </a:ext>
            </a:extLst>
          </p:cNvPr>
          <p:cNvSpPr/>
          <p:nvPr/>
        </p:nvSpPr>
        <p:spPr>
          <a:xfrm>
            <a:off x="4358641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CA8E6-936D-D443-86A2-65F40D71058C}"/>
              </a:ext>
            </a:extLst>
          </p:cNvPr>
          <p:cNvSpPr/>
          <p:nvPr/>
        </p:nvSpPr>
        <p:spPr>
          <a:xfrm>
            <a:off x="8165768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551514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5958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Формат проведения защиты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1753EB6F-F9D9-734F-A9B7-65DB4665ED09}"/>
              </a:ext>
            </a:extLst>
          </p:cNvPr>
          <p:cNvSpPr txBox="1">
            <a:spLocks/>
          </p:cNvSpPr>
          <p:nvPr/>
        </p:nvSpPr>
        <p:spPr>
          <a:xfrm>
            <a:off x="512311" y="2910792"/>
            <a:ext cx="3469898" cy="92705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Очно,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17 минут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на 1 (одну) команду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14051-D011-1249-AC55-AFE974370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000" y="1795858"/>
            <a:ext cx="900000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27EA0-7315-244B-8418-77E4BB62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517" y="1793018"/>
            <a:ext cx="900000" cy="900000"/>
          </a:xfrm>
          <a:prstGeom prst="rect">
            <a:avLst/>
          </a:prstGeom>
        </p:spPr>
      </p:pic>
      <p:sp>
        <p:nvSpPr>
          <p:cNvPr id="51" name="Заголовок 6">
            <a:extLst>
              <a:ext uri="{FF2B5EF4-FFF2-40B4-BE49-F238E27FC236}">
                <a16:creationId xmlns:a16="http://schemas.microsoft.com/office/drawing/2014/main" id="{70D638F1-278D-1E47-A43B-A5E793F305E0}"/>
              </a:ext>
            </a:extLst>
          </p:cNvPr>
          <p:cNvSpPr txBox="1">
            <a:spLocks/>
          </p:cNvSpPr>
          <p:nvPr/>
        </p:nvSpPr>
        <p:spPr>
          <a:xfrm>
            <a:off x="4658998" y="2910792"/>
            <a:ext cx="2593700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выступления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команды – 5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Заголовок 6">
            <a:extLst>
              <a:ext uri="{FF2B5EF4-FFF2-40B4-BE49-F238E27FC236}">
                <a16:creationId xmlns:a16="http://schemas.microsoft.com/office/drawing/2014/main" id="{6AB2125A-4DE4-D849-8451-1BD158AB323E}"/>
              </a:ext>
            </a:extLst>
          </p:cNvPr>
          <p:cNvSpPr txBox="1">
            <a:spLocks/>
          </p:cNvSpPr>
          <p:nvPr/>
        </p:nvSpPr>
        <p:spPr>
          <a:xfrm>
            <a:off x="8606277" y="2910792"/>
            <a:ext cx="2588879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для ответов</a:t>
            </a:r>
            <a:br>
              <a:rPr lang="ru-RU" sz="1600" b="1" dirty="0">
                <a:latin typeface="Century Gothic" panose="020B050202020202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</a:rPr>
              <a:t>на вопросы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Совета – 12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3D283-13FF-F74C-88A6-18846D160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11" y="5349868"/>
            <a:ext cx="900000" cy="900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9892134-9B6A-3748-B5FF-B01341BDF702}"/>
              </a:ext>
            </a:extLst>
          </p:cNvPr>
          <p:cNvSpPr/>
          <p:nvPr/>
        </p:nvSpPr>
        <p:spPr>
          <a:xfrm>
            <a:off x="1458576" y="5456303"/>
            <a:ext cx="10733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Место проведения заседания Совета: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город Москва, Лиственничная аллея, д.2, к.1</a:t>
            </a:r>
            <a:br>
              <a:rPr lang="ru-RU" sz="1400" dirty="0">
                <a:latin typeface="Century Gothic" panose="020B0502020202020204" pitchFamily="34" charset="0"/>
              </a:rPr>
            </a:b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График участия </a:t>
            </a:r>
            <a:r>
              <a:rPr lang="ru-RU" sz="1400" dirty="0">
                <a:latin typeface="Century Gothic" panose="020B0502020202020204" pitchFamily="34" charset="0"/>
              </a:rPr>
              <a:t>будет направлен дополнительно каждому участнику отбора индивидуально.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 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62B0CA9A-4847-2843-B6E0-AFDB4CFE4065}"/>
              </a:ext>
            </a:extLst>
          </p:cNvPr>
          <p:cNvSpPr txBox="1">
            <a:spLocks/>
          </p:cNvSpPr>
          <p:nvPr/>
        </p:nvSpPr>
        <p:spPr>
          <a:xfrm>
            <a:off x="1458576" y="4125587"/>
            <a:ext cx="10303312" cy="141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Язык презентации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русский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Объем презентации</a:t>
            </a:r>
            <a:r>
              <a:rPr lang="ru-RU" sz="1400" dirty="0">
                <a:latin typeface="Century Gothic" panose="020B0502020202020204" pitchFamily="34" charset="0"/>
              </a:rPr>
              <a:t>: до 10 слайдов, исключая титульный слайд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Формат презентации: 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r>
              <a:rPr lang="en-US" sz="1400" dirty="0">
                <a:latin typeface="Century Gothic" panose="020B0502020202020204" pitchFamily="34" charset="0"/>
              </a:rPr>
              <a:t>PPT </a:t>
            </a:r>
            <a:r>
              <a:rPr lang="en-US" sz="1400" dirty="0" err="1">
                <a:latin typeface="Century Gothic" panose="020B0502020202020204" pitchFamily="34" charset="0"/>
              </a:rPr>
              <a:t>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.PDF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Загрузка материалов к заседанию Совета: </a:t>
            </a:r>
            <a:r>
              <a:rPr lang="ru-RU" sz="1400" dirty="0">
                <a:latin typeface="Century Gothic" panose="020B0502020202020204" pitchFamily="34" charset="0"/>
              </a:rPr>
              <a:t>информация о составе команды и загрузка презентации производится в Личном кабинете ПИШ, в разделе «Мероприятия». 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DE4B48-0055-4F54-9070-2B1ED4B03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000" y="1795858"/>
            <a:ext cx="900000" cy="9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0C216-CEDF-4165-85B9-D13B9E2A5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" y="405561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58890599"/>
              </p:ext>
            </p:extLst>
          </p:nvPr>
        </p:nvGraphicFramePr>
        <p:xfrm>
          <a:off x="458380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56511739"/>
              </p:ext>
            </p:extLst>
          </p:nvPr>
        </p:nvGraphicFramePr>
        <p:xfrm>
          <a:off x="6389148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800789AC-4A4D-524C-8948-3DD7CA9DC84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18</a:t>
            </a: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087F70F3-DAF6-42B7-B02F-032EC5FCE10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1068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386785" y="1221938"/>
            <a:ext cx="11375103" cy="1614540"/>
          </a:xfrm>
          <a:prstGeom prst="roundRect">
            <a:avLst>
              <a:gd name="adj" fmla="val 7218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E9D03CC5-A33F-1C44-8B2C-9D37BE3CB5AB}"/>
              </a:ext>
            </a:extLst>
          </p:cNvPr>
          <p:cNvSpPr txBox="1">
            <a:spLocks/>
          </p:cNvSpPr>
          <p:nvPr/>
        </p:nvSpPr>
        <p:spPr>
          <a:xfrm>
            <a:off x="1400247" y="1447044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Докладчик: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263ACA-F3F0-3749-8C63-6E3360EFD3C8}"/>
              </a:ext>
            </a:extLst>
          </p:cNvPr>
          <p:cNvSpPr/>
          <p:nvPr/>
        </p:nvSpPr>
        <p:spPr>
          <a:xfrm>
            <a:off x="1400247" y="1919275"/>
            <a:ext cx="9391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 определяется командой университета самостоятельно. Рекомендуется представлять программу развития передовой инженерной школы руководителю создаваемой передовой инженерной школы или ректору университета, на базе которого создается передовая инженерная школа.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37DFA9-134C-184E-9365-DA539310E4CB}"/>
              </a:ext>
            </a:extLst>
          </p:cNvPr>
          <p:cNvCxnSpPr>
            <a:cxnSpLocks/>
          </p:cNvCxnSpPr>
          <p:nvPr/>
        </p:nvCxnSpPr>
        <p:spPr>
          <a:xfrm>
            <a:off x="1490217" y="1847748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32A632ED-E238-3745-B3C1-3B3522358B0D}"/>
              </a:ext>
            </a:extLst>
          </p:cNvPr>
          <p:cNvSpPr txBox="1">
            <a:spLocks/>
          </p:cNvSpPr>
          <p:nvPr/>
        </p:nvSpPr>
        <p:spPr>
          <a:xfrm>
            <a:off x="1400248" y="3742920"/>
            <a:ext cx="2195214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Состав команды: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6894C5-10EB-F749-BB5E-5AB719D39A19}"/>
              </a:ext>
            </a:extLst>
          </p:cNvPr>
          <p:cNvSpPr/>
          <p:nvPr/>
        </p:nvSpPr>
        <p:spPr>
          <a:xfrm>
            <a:off x="1400247" y="4325348"/>
            <a:ext cx="107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ED05DDE-BCED-6F4C-8844-1DD82C533B2A}"/>
              </a:ext>
            </a:extLst>
          </p:cNvPr>
          <p:cNvCxnSpPr>
            <a:cxnSpLocks/>
          </p:cNvCxnSpPr>
          <p:nvPr/>
        </p:nvCxnSpPr>
        <p:spPr>
          <a:xfrm>
            <a:off x="1490217" y="4143624"/>
            <a:ext cx="2105245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7B265913-027D-974A-ADE6-8B7E7A21DEC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406567E-2BFA-EB44-BB58-55BBB8893D5C}"/>
              </a:ext>
            </a:extLst>
          </p:cNvPr>
          <p:cNvSpPr/>
          <p:nvPr/>
        </p:nvSpPr>
        <p:spPr>
          <a:xfrm>
            <a:off x="4061214" y="3061584"/>
            <a:ext cx="7700674" cy="2564322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C27C247B-BD38-874C-9B17-7D4D0D37CD9B}"/>
              </a:ext>
            </a:extLst>
          </p:cNvPr>
          <p:cNvSpPr txBox="1">
            <a:spLocks/>
          </p:cNvSpPr>
          <p:nvPr/>
        </p:nvSpPr>
        <p:spPr>
          <a:xfrm>
            <a:off x="4514348" y="3213540"/>
            <a:ext cx="4844850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В состав команды рекомендуется включить: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DF14F6-A691-0D49-9409-5C028718E67B}"/>
              </a:ext>
            </a:extLst>
          </p:cNvPr>
          <p:cNvSpPr/>
          <p:nvPr/>
        </p:nvSpPr>
        <p:spPr>
          <a:xfrm>
            <a:off x="4514348" y="3742921"/>
            <a:ext cx="650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руководителя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ректора университета, на базе которого создается школа;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представителей высокотехнологической(их) компании(</a:t>
            </a:r>
            <a:r>
              <a:rPr lang="ru-RU" sz="1200" dirty="0" err="1">
                <a:latin typeface="Century Gothic" panose="020B0502020202020204" pitchFamily="34" charset="0"/>
              </a:rPr>
              <a:t>ий</a:t>
            </a:r>
            <a:r>
              <a:rPr lang="ru-RU" sz="1200" dirty="0">
                <a:latin typeface="Century Gothic" panose="020B0502020202020204" pitchFamily="34" charset="0"/>
              </a:rPr>
              <a:t>), принимающей(их) участие в реализации программы развития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других представителей организаций, ФОИВ, РОИВ и иных задействованных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реализации программы развития передовой инженерной школы.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A64AA0B-A9CE-8B47-9C16-E16BF7EEF1D1}"/>
              </a:ext>
            </a:extLst>
          </p:cNvPr>
          <p:cNvCxnSpPr>
            <a:cxnSpLocks/>
          </p:cNvCxnSpPr>
          <p:nvPr/>
        </p:nvCxnSpPr>
        <p:spPr>
          <a:xfrm>
            <a:off x="4608941" y="3614244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CCA55-548D-3048-8072-19431D5A2CB3}"/>
              </a:ext>
            </a:extLst>
          </p:cNvPr>
          <p:cNvSpPr/>
          <p:nvPr/>
        </p:nvSpPr>
        <p:spPr>
          <a:xfrm>
            <a:off x="2346549" y="4128093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447B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6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902E52-7E0E-5B49-98DD-707B09E4A3DD}"/>
              </a:ext>
            </a:extLst>
          </p:cNvPr>
          <p:cNvSpPr/>
          <p:nvPr/>
        </p:nvSpPr>
        <p:spPr>
          <a:xfrm>
            <a:off x="2812302" y="458975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623888" y="5518676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ФИО</a:t>
            </a:r>
            <a:b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7475CC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23888" y="6188338"/>
            <a:ext cx="5472111" cy="27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B552D9-77A0-6B46-8811-AB12C2F5B106}"/>
              </a:ext>
            </a:extLst>
          </p:cNvPr>
          <p:cNvSpPr/>
          <p:nvPr/>
        </p:nvSpPr>
        <p:spPr>
          <a:xfrm>
            <a:off x="623888" y="604537"/>
            <a:ext cx="2041358" cy="817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C090516-F504-5E41-918C-ADCA5FDAA24E}"/>
              </a:ext>
            </a:extLst>
          </p:cNvPr>
          <p:cNvSpPr txBox="1">
            <a:spLocks/>
          </p:cNvSpPr>
          <p:nvPr/>
        </p:nvSpPr>
        <p:spPr>
          <a:xfrm>
            <a:off x="918499" y="800614"/>
            <a:ext cx="1452136" cy="425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80288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807799"/>
            <a:ext cx="8559562" cy="123030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Описание передовой инженерной школы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5C36515B-1546-AA4A-9E10-C3F59135BBA7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030340"/>
            <a:ext cx="7461332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Ключевые характеристики</a:t>
            </a:r>
            <a:r>
              <a:rPr lang="ru-RU" sz="1400" dirty="0">
                <a:latin typeface="Century Gothic" panose="020B0502020202020204" pitchFamily="34" charset="0"/>
              </a:rPr>
              <a:t> передовой инженерной школы,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основное тематическое направление ПИШ, количественные характеристики результативности деятельности создаваемой школы и др.)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428130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647484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Цель и задачи </a:t>
            </a:r>
            <a:r>
              <a:rPr lang="ru-RU" sz="1400" dirty="0">
                <a:latin typeface="Century Gothic" panose="020B0502020202020204" pitchFamily="34" charset="0"/>
              </a:rPr>
              <a:t>создания передовой инженерной школы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8F522B-C70E-E441-969E-4A4D8FEBCE2A}"/>
              </a:ext>
            </a:extLst>
          </p:cNvPr>
          <p:cNvSpPr/>
          <p:nvPr/>
        </p:nvSpPr>
        <p:spPr>
          <a:xfrm>
            <a:off x="2449097" y="4667805"/>
            <a:ext cx="8559562" cy="123044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FE51E6-380F-6A45-9E48-C4524551498B}"/>
              </a:ext>
            </a:extLst>
          </p:cNvPr>
          <p:cNvSpPr/>
          <p:nvPr/>
        </p:nvSpPr>
        <p:spPr>
          <a:xfrm>
            <a:off x="2715310" y="4890347"/>
            <a:ext cx="725071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Участие передовой инженерной школы</a:t>
            </a:r>
            <a:r>
              <a:rPr lang="ru-RU" sz="1400" dirty="0">
                <a:latin typeface="Century Gothic" panose="020B0502020202020204" pitchFamily="34" charset="0"/>
              </a:rPr>
              <a:t> в решении задач, соответствующих мировому уровню актуальности и значимости в приоритетных областях технологического развития Российской Федерации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6F7FCDD-25CF-4A31-A956-937B1A05896D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82B4C2-F467-F24E-8398-40AAB606EBA2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274315-A145-4C21-8236-8A574D728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72952"/>
            <a:ext cx="900000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7CD825-E7CE-4C8E-AC07-EA069B942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406142"/>
            <a:ext cx="900000" cy="9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8F892E-6487-4106-9E36-7149BF5E6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76986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700717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Система управления ПИШ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905329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руководителе передовой инженерной школы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4282603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4469286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Модель управления передовой инженерной школой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FE7DF571-55DE-6242-8648-659B814865C4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B87759-2437-6148-99AD-69D9F591C49C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F82128-19CD-4B8D-B257-A74A132BC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2635655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EF3ED4-8EC2-4FAF-AB7C-CF16F8615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15299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86342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Сетевое взаимодействие и кооперация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190954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044115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230798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высокотехнологической(ими) компанией(</a:t>
            </a:r>
            <a:r>
              <a:rPr lang="ru-RU" sz="1400" dirty="0" err="1">
                <a:latin typeface="Century Gothic" panose="020B0502020202020204" pitchFamily="34" charset="0"/>
              </a:rPr>
              <a:t>ями</a:t>
            </a:r>
            <a:r>
              <a:rPr lang="ru-RU" sz="1400" dirty="0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A18D4EBC-3571-D048-B322-94D3721A5A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1FC93-548F-8045-9012-E74EDD702C7B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внебюджетных средств на реализацию Программы развития ПИШ в 2022 году  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71582" y="4266877"/>
            <a:ext cx="791459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сетевого взаимодействия и кооперации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с индустриальными партнерами в 2022 году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59B107-46F2-4BE0-9843-6F53D97E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5AD13F-B566-46EB-90ED-1C27315A2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48302"/>
            <a:ext cx="900000" cy="9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85EB5F-9B52-401E-BBBE-AEC7A5A7C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22127"/>
            <a:ext cx="900000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E7A2DA-873E-49F4-85F4-BDBE57CD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58660"/>
            <a:ext cx="8559562" cy="101063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Исследования и разработки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2113024"/>
            <a:ext cx="791459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Программа научных исследований и разработок </a:t>
            </a:r>
            <a:r>
              <a:rPr lang="ru-RU" sz="1400" dirty="0">
                <a:latin typeface="Century Gothic" panose="020B0502020202020204" pitchFamily="34" charset="0"/>
              </a:rPr>
              <a:t>(сведения о планируемых научных исследованиях и разработках), включая информацию об участии высокотехнологической(их) компании(</a:t>
            </a:r>
            <a:r>
              <a:rPr lang="ru-RU" sz="1400" dirty="0" err="1">
                <a:latin typeface="Century Gothic" panose="020B0502020202020204" pitchFamily="34" charset="0"/>
              </a:rPr>
              <a:t>ий</a:t>
            </a:r>
            <a:r>
              <a:rPr lang="ru-RU" sz="1400" dirty="0">
                <a:latin typeface="Century Gothic" panose="020B0502020202020204" pitchFamily="34" charset="0"/>
              </a:rPr>
              <a:t>) в реализации программы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2161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09" y="3318661"/>
            <a:ext cx="6676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научно-исследовательской деятельности в передовой инженерной школе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E6F1ACCC-09F5-9D4F-9BC1-0D7276FEF2EA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AAF17-DA3E-A344-BAC9-AD2C1F25E11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бюджетных и внебюджетных средств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реализацию программы научных исследований и разработок в 2022 году  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62935" y="43437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исследований и разработок в 2022 году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DFBC7A-6BE7-421E-BDE1-B65DD101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677EFE-BCD4-45F4-B0B3-AFFF14CF0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44413"/>
            <a:ext cx="900000" cy="9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C9495F-04F0-491F-9609-0BD3925CC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1AA65F-71CF-4E90-B19D-BF92FDDED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6625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791800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Образовательная деятельность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1922424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Содержание образования и подготовки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8E325DD-F053-A94D-BC66-E75FD0DEA28F}"/>
              </a:ext>
            </a:extLst>
          </p:cNvPr>
          <p:cNvSpPr/>
          <p:nvPr/>
        </p:nvSpPr>
        <p:spPr>
          <a:xfrm>
            <a:off x="2449097" y="258276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FDF68-9F40-C644-AA1C-343DB9F53B05}"/>
              </a:ext>
            </a:extLst>
          </p:cNvPr>
          <p:cNvSpPr/>
          <p:nvPr/>
        </p:nvSpPr>
        <p:spPr>
          <a:xfrm>
            <a:off x="2715310" y="271338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Образовательные технологии и методы обучения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7028C96-EBA0-9745-BCD9-4EAB791EA0A8}"/>
              </a:ext>
            </a:extLst>
          </p:cNvPr>
          <p:cNvSpPr/>
          <p:nvPr/>
        </p:nvSpPr>
        <p:spPr>
          <a:xfrm>
            <a:off x="2449097" y="3364203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1B00E4-81A0-CD43-9504-15A419AD716C}"/>
              </a:ext>
            </a:extLst>
          </p:cNvPr>
          <p:cNvSpPr/>
          <p:nvPr/>
        </p:nvSpPr>
        <p:spPr>
          <a:xfrm>
            <a:off x="2715310" y="3494827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Принципы отбора кандидатов </a:t>
            </a:r>
            <a:r>
              <a:rPr lang="ru-RU" sz="1400" dirty="0">
                <a:latin typeface="Century Gothic" panose="020B0502020202020204" pitchFamily="34" charset="0"/>
              </a:rPr>
              <a:t>для обучения в передовой инженерной школе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34DDC0-1DC4-2B42-8FF4-9AF93DBFB23B}"/>
              </a:ext>
            </a:extLst>
          </p:cNvPr>
          <p:cNvSpPr/>
          <p:nvPr/>
        </p:nvSpPr>
        <p:spPr>
          <a:xfrm>
            <a:off x="2449097" y="4145642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237ACF-0C65-2246-8918-385BF834BC5F}"/>
              </a:ext>
            </a:extLst>
          </p:cNvPr>
          <p:cNvSpPr/>
          <p:nvPr/>
        </p:nvSpPr>
        <p:spPr>
          <a:xfrm>
            <a:off x="2715310" y="4276266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образовательной деятельности 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49097" y="49369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15310" y="50676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образовательной деятельности в 2022 году 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5759305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861836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образовательную деятельность в 2022 году 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F73F5F-0A4E-4705-8E94-B4C3EF34E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5802710"/>
            <a:ext cx="582346" cy="58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380BAC-6C11-421A-B3FF-11F604AC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950241"/>
            <a:ext cx="582346" cy="5823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48B10D-9CBF-4CD2-825B-84A3C0ECC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176132"/>
            <a:ext cx="582346" cy="5823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3182FF-40A3-4900-B204-6461DDB03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3399647"/>
            <a:ext cx="582346" cy="5823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DA455DC-E38B-49DB-A185-0F65C29C8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2603488"/>
            <a:ext cx="582346" cy="5823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8FF61DF-9324-4D4F-8D3A-FA74B624E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1830977"/>
            <a:ext cx="582346" cy="5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1042</Words>
  <Application>Microsoft Office PowerPoint</Application>
  <PresentationFormat>Широкоэкранный</PresentationFormat>
  <Paragraphs>223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Century Gothic</vt:lpstr>
      <vt:lpstr>Calibri</vt:lpstr>
      <vt:lpstr>Gotham Pro</vt:lpstr>
      <vt:lpstr>Verdana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 Кужель</cp:lastModifiedBy>
  <cp:revision>47</cp:revision>
  <cp:lastPrinted>2022-06-09T16:42:58Z</cp:lastPrinted>
  <dcterms:created xsi:type="dcterms:W3CDTF">2021-07-15T12:03:34Z</dcterms:created>
  <dcterms:modified xsi:type="dcterms:W3CDTF">2023-01-26T09:20:44Z</dcterms:modified>
</cp:coreProperties>
</file>