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84" r:id="rId2"/>
    <p:sldId id="269" r:id="rId3"/>
    <p:sldId id="258" r:id="rId4"/>
    <p:sldId id="285" r:id="rId5"/>
    <p:sldId id="279" r:id="rId6"/>
    <p:sldId id="280" r:id="rId7"/>
    <p:sldId id="281" r:id="rId8"/>
    <p:sldId id="282" r:id="rId9"/>
    <p:sldId id="283" r:id="rId10"/>
  </p:sldIdLst>
  <p:sldSz cx="12192000" cy="6858000"/>
  <p:notesSz cx="6797675" cy="9926638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995"/>
    <a:srgbClr val="F2F3FF"/>
    <a:srgbClr val="EC696A"/>
    <a:srgbClr val="CCCCCC"/>
    <a:srgbClr val="999999"/>
    <a:srgbClr val="666666"/>
    <a:srgbClr val="CFF2DB"/>
    <a:srgbClr val="B2EBC6"/>
    <a:srgbClr val="3FCC71"/>
    <a:srgbClr val="B5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5928"/>
  </p:normalViewPr>
  <p:slideViewPr>
    <p:cSldViewPr snapToGrid="0" showGuides="1">
      <p:cViewPr varScale="1">
        <p:scale>
          <a:sx n="109" d="100"/>
          <a:sy n="109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14A1B02B-9450-504F-9487-3EBB8B5984E6}" type="datetimeFigureOut">
              <a:rPr lang="ru-RU" smtClean="0"/>
              <a:t>15.04.2025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158D921-8A53-CC41-A2ED-7F167BFE2E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68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5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2D4F31-8FDA-CA08-3F96-BEDF53C2D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A76D01-3D30-9CE8-836D-267DD9F7F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D2C0B-51AF-EF46-B295-BBC940AC9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E23B00-A2BC-A04B-980A-9DD0014CD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C5A6B0-6ECC-5B8F-89A1-B26431BCE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9437"/>
          <a:stretch/>
        </p:blipFill>
        <p:spPr>
          <a:xfrm>
            <a:off x="8276679" y="0"/>
            <a:ext cx="3915321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9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C5A6B0-6ECC-5B8F-89A1-B26431BCE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8426" b="30867"/>
          <a:stretch/>
        </p:blipFill>
        <p:spPr>
          <a:xfrm>
            <a:off x="10172700" y="0"/>
            <a:ext cx="20193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8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6" r:id="rId3"/>
    <p:sldLayoutId id="2147483657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835630" y="2911311"/>
            <a:ext cx="6707353" cy="3399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требования </a:t>
            </a:r>
            <a:b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 презентации университета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2218887" y="6111380"/>
            <a:ext cx="9137483" cy="5758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 может применить свой корпоративный стиль презентации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обязательным использованием логотипа проекта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«Передовые инженерные школы»</a:t>
            </a: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C5618-2E69-7540-8AF9-DEEB21D83A55}"/>
              </a:ext>
            </a:extLst>
          </p:cNvPr>
          <p:cNvSpPr txBox="1"/>
          <p:nvPr/>
        </p:nvSpPr>
        <p:spPr>
          <a:xfrm>
            <a:off x="1958879" y="6012927"/>
            <a:ext cx="26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6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7734E1A-13B7-CC44-AEF3-7DF6AF2C1C66}"/>
              </a:ext>
            </a:extLst>
          </p:cNvPr>
          <p:cNvSpPr/>
          <p:nvPr/>
        </p:nvSpPr>
        <p:spPr>
          <a:xfrm>
            <a:off x="4358641" y="117900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4CCA8E6-936D-D443-86A2-65F40D71058C}"/>
              </a:ext>
            </a:extLst>
          </p:cNvPr>
          <p:cNvSpPr/>
          <p:nvPr/>
        </p:nvSpPr>
        <p:spPr>
          <a:xfrm>
            <a:off x="8165768" y="117900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551514" y="117900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85958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Формат проведения защиты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2" name="Заголовок 6">
            <a:extLst>
              <a:ext uri="{FF2B5EF4-FFF2-40B4-BE49-F238E27FC236}">
                <a16:creationId xmlns:a16="http://schemas.microsoft.com/office/drawing/2014/main" id="{1753EB6F-F9D9-734F-A9B7-65DB4665ED09}"/>
              </a:ext>
            </a:extLst>
          </p:cNvPr>
          <p:cNvSpPr txBox="1">
            <a:spLocks/>
          </p:cNvSpPr>
          <p:nvPr/>
        </p:nvSpPr>
        <p:spPr>
          <a:xfrm>
            <a:off x="551514" y="2551963"/>
            <a:ext cx="3469898" cy="8681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Очно, </a:t>
            </a:r>
          </a:p>
          <a:p>
            <a:pPr algn="ctr"/>
            <a:r>
              <a:rPr lang="ru-RU" sz="1600" b="1">
                <a:latin typeface="Century Gothic" panose="020B0502020202020204" pitchFamily="34" charset="0"/>
              </a:rPr>
              <a:t>12 </a:t>
            </a:r>
            <a:r>
              <a:rPr lang="ru-RU" sz="1600" b="1" dirty="0">
                <a:latin typeface="Century Gothic" panose="020B0502020202020204" pitchFamily="34" charset="0"/>
              </a:rPr>
              <a:t>минут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на 1 (одну) команду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14051-D011-1249-AC55-AFE974370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000" y="1399618"/>
            <a:ext cx="900000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D27EA0-7315-244B-8418-77E4BB629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517" y="1396778"/>
            <a:ext cx="900000" cy="900000"/>
          </a:xfrm>
          <a:prstGeom prst="rect">
            <a:avLst/>
          </a:prstGeom>
        </p:spPr>
      </p:pic>
      <p:sp>
        <p:nvSpPr>
          <p:cNvPr id="51" name="Заголовок 6">
            <a:extLst>
              <a:ext uri="{FF2B5EF4-FFF2-40B4-BE49-F238E27FC236}">
                <a16:creationId xmlns:a16="http://schemas.microsoft.com/office/drawing/2014/main" id="{70D638F1-278D-1E47-A43B-A5E793F305E0}"/>
              </a:ext>
            </a:extLst>
          </p:cNvPr>
          <p:cNvSpPr txBox="1">
            <a:spLocks/>
          </p:cNvSpPr>
          <p:nvPr/>
        </p:nvSpPr>
        <p:spPr>
          <a:xfrm>
            <a:off x="4358636" y="2554230"/>
            <a:ext cx="3469898" cy="9378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выступления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команды – 5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2" name="Заголовок 6">
            <a:extLst>
              <a:ext uri="{FF2B5EF4-FFF2-40B4-BE49-F238E27FC236}">
                <a16:creationId xmlns:a16="http://schemas.microsoft.com/office/drawing/2014/main" id="{6AB2125A-4DE4-D849-8451-1BD158AB323E}"/>
              </a:ext>
            </a:extLst>
          </p:cNvPr>
          <p:cNvSpPr txBox="1">
            <a:spLocks/>
          </p:cNvSpPr>
          <p:nvPr/>
        </p:nvSpPr>
        <p:spPr>
          <a:xfrm>
            <a:off x="8165768" y="2554230"/>
            <a:ext cx="3469898" cy="8284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для ответов</a:t>
            </a:r>
            <a:br>
              <a:rPr lang="ru-RU" sz="1600" b="1" dirty="0">
                <a:latin typeface="Century Gothic" panose="020B0502020202020204" pitchFamily="34" charset="0"/>
              </a:rPr>
            </a:br>
            <a:r>
              <a:rPr lang="ru-RU" sz="1600" b="1" dirty="0">
                <a:latin typeface="Century Gothic" panose="020B0502020202020204" pitchFamily="34" charset="0"/>
              </a:rPr>
              <a:t>на вопросы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Совета – 7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23D283-13FF-F74C-88A6-18846D160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311" y="5055228"/>
            <a:ext cx="900000" cy="90000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9892134-9B6A-3748-B5FF-B01341BDF702}"/>
              </a:ext>
            </a:extLst>
          </p:cNvPr>
          <p:cNvSpPr/>
          <p:nvPr/>
        </p:nvSpPr>
        <p:spPr>
          <a:xfrm>
            <a:off x="1458576" y="5161663"/>
            <a:ext cx="10733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Место проведения заседания Совета: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г. Москва, 2-й Донской проезд, д. 9 («Точка кипения — Коммуна»)</a:t>
            </a:r>
            <a:br>
              <a:rPr lang="ru-RU" sz="1400" dirty="0">
                <a:latin typeface="Century Gothic" panose="020B0502020202020204" pitchFamily="34" charset="0"/>
              </a:rPr>
            </a:br>
            <a:endParaRPr lang="ru-RU" sz="14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Порядок и график участия </a:t>
            </a:r>
            <a:r>
              <a:rPr lang="ru-RU" sz="1400" dirty="0">
                <a:latin typeface="Century Gothic" panose="020B0502020202020204" pitchFamily="34" charset="0"/>
              </a:rPr>
              <a:t>будет опубликован на официальном сайте проекта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(в разделе «Информационно-разъяснительные документы»), а также в личном кабинете ПИШ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 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62B0CA9A-4847-2843-B6E0-AFDB4CFE4065}"/>
              </a:ext>
            </a:extLst>
          </p:cNvPr>
          <p:cNvSpPr txBox="1">
            <a:spLocks/>
          </p:cNvSpPr>
          <p:nvPr/>
        </p:nvSpPr>
        <p:spPr>
          <a:xfrm>
            <a:off x="1458576" y="3830947"/>
            <a:ext cx="10303312" cy="14115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Язык презентации</a:t>
            </a:r>
            <a:r>
              <a:rPr lang="en-US" sz="1400" b="1" dirty="0">
                <a:latin typeface="Century Gothic" panose="020B0502020202020204" pitchFamily="34" charset="0"/>
              </a:rPr>
              <a:t>: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русский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Объем презентации</a:t>
            </a:r>
            <a:r>
              <a:rPr lang="ru-RU" sz="1400" dirty="0">
                <a:latin typeface="Century Gothic" panose="020B0502020202020204" pitchFamily="34" charset="0"/>
              </a:rPr>
              <a:t>: до 10 слайдов, исключая титульный слайд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Формат презентации: 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  <a:r>
              <a:rPr lang="en-US" sz="1400" dirty="0">
                <a:latin typeface="Century Gothic" panose="020B0502020202020204" pitchFamily="34" charset="0"/>
              </a:rPr>
              <a:t>PPTX и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.PDF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Загрузка материалов к заседанию Совета: </a:t>
            </a:r>
            <a:r>
              <a:rPr lang="ru-RU" sz="1400" dirty="0">
                <a:latin typeface="Century Gothic" panose="020B0502020202020204" pitchFamily="34" charset="0"/>
              </a:rPr>
              <a:t>информация о составе команды и загрузка презентации производится в личном кабинете ПИШ в разделе «Мероприятия» </a:t>
            </a:r>
            <a:r>
              <a:rPr lang="ru-RU" sz="1400" u="sng" dirty="0">
                <a:latin typeface="Century Gothic" panose="020B0502020202020204" pitchFamily="34" charset="0"/>
              </a:rPr>
              <a:t>до 17:00 (</a:t>
            </a:r>
            <a:r>
              <a:rPr lang="ru-RU" sz="1400" u="sng" dirty="0" err="1">
                <a:latin typeface="Century Gothic" panose="020B0502020202020204" pitchFamily="34" charset="0"/>
              </a:rPr>
              <a:t>мск</a:t>
            </a:r>
            <a:r>
              <a:rPr lang="ru-RU" sz="1400" u="sng" dirty="0">
                <a:latin typeface="Century Gothic" panose="020B0502020202020204" pitchFamily="34" charset="0"/>
              </a:rPr>
              <a:t>) 18 апреля 2025 г.</a:t>
            </a: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DE4B48-0055-4F54-9070-2B1ED4B03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000" y="1399618"/>
            <a:ext cx="900000" cy="90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0C216-CEDF-4165-85B9-D13B9E2A5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1" y="376097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E2ED0875-9FA5-7C4A-A882-8022B72843E8}"/>
              </a:ext>
            </a:extLst>
          </p:cNvPr>
          <p:cNvSpPr/>
          <p:nvPr/>
        </p:nvSpPr>
        <p:spPr>
          <a:xfrm>
            <a:off x="386785" y="1221938"/>
            <a:ext cx="11375103" cy="1575947"/>
          </a:xfrm>
          <a:prstGeom prst="roundRect">
            <a:avLst>
              <a:gd name="adj" fmla="val 7218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386785" y="361297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Общая информация</a:t>
            </a:r>
          </a:p>
        </p:txBody>
      </p:sp>
      <p:sp>
        <p:nvSpPr>
          <p:cNvPr id="22" name="Заголовок 6">
            <a:extLst>
              <a:ext uri="{FF2B5EF4-FFF2-40B4-BE49-F238E27FC236}">
                <a16:creationId xmlns:a16="http://schemas.microsoft.com/office/drawing/2014/main" id="{E9D03CC5-A33F-1C44-8B2C-9D37BE3CB5AB}"/>
              </a:ext>
            </a:extLst>
          </p:cNvPr>
          <p:cNvSpPr txBox="1">
            <a:spLocks/>
          </p:cNvSpPr>
          <p:nvPr/>
        </p:nvSpPr>
        <p:spPr>
          <a:xfrm>
            <a:off x="1317497" y="1304995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Докладчик: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D263ACA-F3F0-3749-8C63-6E3360EFD3C8}"/>
              </a:ext>
            </a:extLst>
          </p:cNvPr>
          <p:cNvSpPr/>
          <p:nvPr/>
        </p:nvSpPr>
        <p:spPr>
          <a:xfrm>
            <a:off x="1317497" y="1705699"/>
            <a:ext cx="10338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Докладчик определяется командой университета самостоятельно. </a:t>
            </a:r>
          </a:p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представлять презентацию скорректированной (актуализированной) программы развития передовой инженерной школы и отчета об ее реализации руководителю передовой инженерной школы </a:t>
            </a:r>
            <a:b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ректору университета.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E37DFA9-134C-184E-9365-DA539310E4CB}"/>
              </a:ext>
            </a:extLst>
          </p:cNvPr>
          <p:cNvCxnSpPr>
            <a:cxnSpLocks/>
          </p:cNvCxnSpPr>
          <p:nvPr/>
        </p:nvCxnSpPr>
        <p:spPr>
          <a:xfrm>
            <a:off x="1389986" y="1622720"/>
            <a:ext cx="2434590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Заголовок 6">
            <a:extLst>
              <a:ext uri="{FF2B5EF4-FFF2-40B4-BE49-F238E27FC236}">
                <a16:creationId xmlns:a16="http://schemas.microsoft.com/office/drawing/2014/main" id="{32A632ED-E238-3745-B3C1-3B3522358B0D}"/>
              </a:ext>
            </a:extLst>
          </p:cNvPr>
          <p:cNvSpPr txBox="1">
            <a:spLocks/>
          </p:cNvSpPr>
          <p:nvPr/>
        </p:nvSpPr>
        <p:spPr>
          <a:xfrm>
            <a:off x="1227528" y="3492324"/>
            <a:ext cx="2195214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Состав команды: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E6894C5-10EB-F749-BB5E-5AB719D39A19}"/>
              </a:ext>
            </a:extLst>
          </p:cNvPr>
          <p:cNvSpPr/>
          <p:nvPr/>
        </p:nvSpPr>
        <p:spPr>
          <a:xfrm>
            <a:off x="1227527" y="4074752"/>
            <a:ext cx="1075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ED05DDE-BCED-6F4C-8844-1DD82C533B2A}"/>
              </a:ext>
            </a:extLst>
          </p:cNvPr>
          <p:cNvCxnSpPr>
            <a:cxnSpLocks/>
          </p:cNvCxnSpPr>
          <p:nvPr/>
        </p:nvCxnSpPr>
        <p:spPr>
          <a:xfrm>
            <a:off x="1317497" y="3893028"/>
            <a:ext cx="2105245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7B265913-027D-974A-ADE6-8B7E7A21DEC6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406567E-2BFA-EB44-BB58-55BBB8893D5C}"/>
              </a:ext>
            </a:extLst>
          </p:cNvPr>
          <p:cNvSpPr/>
          <p:nvPr/>
        </p:nvSpPr>
        <p:spPr>
          <a:xfrm>
            <a:off x="4061214" y="2939664"/>
            <a:ext cx="7700674" cy="3105536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C27C247B-BD38-874C-9B17-7D4D0D37CD9B}"/>
              </a:ext>
            </a:extLst>
          </p:cNvPr>
          <p:cNvSpPr txBox="1">
            <a:spLocks/>
          </p:cNvSpPr>
          <p:nvPr/>
        </p:nvSpPr>
        <p:spPr>
          <a:xfrm>
            <a:off x="4277361" y="3091620"/>
            <a:ext cx="5081837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В состав команды рекомендуется включить: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8DF14F6-A691-0D49-9409-5C028718E67B}"/>
              </a:ext>
            </a:extLst>
          </p:cNvPr>
          <p:cNvSpPr/>
          <p:nvPr/>
        </p:nvSpPr>
        <p:spPr>
          <a:xfrm>
            <a:off x="4277361" y="3458441"/>
            <a:ext cx="73790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руководителя передовой инженерной школы;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ректора университета, на базе которого создана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передовая инженерная </a:t>
            </a:r>
            <a:r>
              <a:rPr lang="ru-RU" sz="1400" dirty="0">
                <a:latin typeface="Century Gothic" panose="020B0502020202020204" pitchFamily="34" charset="0"/>
              </a:rPr>
              <a:t>школа;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представителей высокотехнологической(их) компании(</a:t>
            </a:r>
            <a:r>
              <a:rPr lang="ru-RU" sz="1400" dirty="0" err="1">
                <a:latin typeface="Century Gothic" panose="020B0502020202020204" pitchFamily="34" charset="0"/>
              </a:rPr>
              <a:t>ий</a:t>
            </a:r>
            <a:r>
              <a:rPr lang="ru-RU" sz="1400" dirty="0">
                <a:latin typeface="Century Gothic" panose="020B0502020202020204" pitchFamily="34" charset="0"/>
              </a:rPr>
              <a:t>), принимающей(их) участие в реализации программы развития передовой инженерной школы;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других представителей организаций, ФОИВ, РОИВ и иных задействованных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в реализации программы развития передовой инженерной школы.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13CCA55-548D-3048-8072-19431D5A2CB3}"/>
              </a:ext>
            </a:extLst>
          </p:cNvPr>
          <p:cNvSpPr/>
          <p:nvPr/>
        </p:nvSpPr>
        <p:spPr>
          <a:xfrm>
            <a:off x="2173829" y="3877497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6FD99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6000" dirty="0">
              <a:solidFill>
                <a:srgbClr val="6FD995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4902E52-7E0E-5B49-98DD-707B09E4A3DD}"/>
              </a:ext>
            </a:extLst>
          </p:cNvPr>
          <p:cNvSpPr/>
          <p:nvPr/>
        </p:nvSpPr>
        <p:spPr>
          <a:xfrm>
            <a:off x="2639582" y="4339162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14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F2983FC-7626-5828-AB3F-00125577D460}"/>
              </a:ext>
            </a:extLst>
          </p:cNvPr>
          <p:cNvCxnSpPr>
            <a:cxnSpLocks/>
          </p:cNvCxnSpPr>
          <p:nvPr/>
        </p:nvCxnSpPr>
        <p:spPr>
          <a:xfrm>
            <a:off x="4378496" y="3392068"/>
            <a:ext cx="2434590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852490" y="4981050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ФИО</a:t>
            </a:r>
            <a:b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Должность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852490" y="5650712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44086864-5B09-6942-BFEC-8645D3EF5696}"/>
              </a:ext>
            </a:extLst>
          </p:cNvPr>
          <p:cNvSpPr txBox="1">
            <a:spLocks/>
          </p:cNvSpPr>
          <p:nvPr/>
        </p:nvSpPr>
        <p:spPr>
          <a:xfrm>
            <a:off x="852490" y="2960940"/>
            <a:ext cx="6707353" cy="1486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презентации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B552D9-77A0-6B46-8811-AB12C2F5B106}"/>
              </a:ext>
            </a:extLst>
          </p:cNvPr>
          <p:cNvSpPr/>
          <p:nvPr/>
        </p:nvSpPr>
        <p:spPr>
          <a:xfrm>
            <a:off x="8689524" y="941530"/>
            <a:ext cx="2041358" cy="8178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7C090516-F504-5E41-918C-ADCA5FDAA24E}"/>
              </a:ext>
            </a:extLst>
          </p:cNvPr>
          <p:cNvSpPr txBox="1">
            <a:spLocks/>
          </p:cNvSpPr>
          <p:nvPr/>
        </p:nvSpPr>
        <p:spPr>
          <a:xfrm>
            <a:off x="8984135" y="1137607"/>
            <a:ext cx="1452136" cy="425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99852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96196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Сетевое взаимодействие и кооперация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166572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Структура ключевых партнёрств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019733"/>
            <a:ext cx="8559562" cy="856024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206416"/>
            <a:ext cx="633611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взаимодействии </a:t>
            </a:r>
            <a:r>
              <a:rPr lang="ru-RU" sz="1400" dirty="0">
                <a:latin typeface="Century Gothic" panose="020B0502020202020204" pitchFamily="34" charset="0"/>
              </a:rPr>
              <a:t>передовой инженерной школы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с высокотехнологической(ими) компанией(ями)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A18D4EBC-3571-D048-B322-94D3721A5AE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61FC93-548F-8045-9012-E74EDD702C7B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506247" y="51592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261761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внебюджетных средств на реализацию Программы развития ПИШ в 2024 году  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96722" y="42130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71582" y="4266877"/>
            <a:ext cx="791459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 области сетевого взаимодействия и кооперации</a:t>
            </a:r>
            <a:b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с индустриальными партнерами в 2024 году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59B107-46F2-4BE0-9843-6F53D97E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998248"/>
            <a:ext cx="900000" cy="9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45AD13F-B566-46EB-90ED-1C27315A2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048302"/>
            <a:ext cx="900000" cy="9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85EB5F-9B52-401E-BBBE-AEC7A5A7C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2997745"/>
            <a:ext cx="900000" cy="9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E7A2DA-873E-49F4-85F4-BDBE57CDA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86622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958660"/>
            <a:ext cx="8559562" cy="101063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Исследования и разработки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2113024"/>
            <a:ext cx="7914591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Программа научных исследований и разработок </a:t>
            </a:r>
            <a:r>
              <a:rPr lang="ru-RU" sz="1400" dirty="0">
                <a:latin typeface="Century Gothic" panose="020B0502020202020204" pitchFamily="34" charset="0"/>
              </a:rPr>
              <a:t>(сведения о планируемых научных исследованиях и разработках), включая информацию об участии высокотехнологической(их) компании(ий) в реализации программы 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2161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09" y="3318661"/>
            <a:ext cx="667666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</a:t>
            </a:r>
            <a:r>
              <a:rPr lang="ru-RU" sz="1400" dirty="0">
                <a:latin typeface="Century Gothic" panose="020B0502020202020204" pitchFamily="34" charset="0"/>
              </a:rPr>
              <a:t>по обеспечению научно-исследовательской деятельности в передовой инженерной школе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DAAF17-DA3E-A344-BAC9-AD2C1F25E11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506247" y="51592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261761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бюджетных и внебюджетных средств</a:t>
            </a:r>
            <a:b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реализацию программы научных исследований и разработок в 2024 году  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96722" y="42130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62935" y="43437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 области исследований и разработок в 2024 году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DFBC7A-6BE7-421E-BDE1-B65DD101E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890610"/>
            <a:ext cx="900000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2677EFE-BCD4-45F4-B0B3-AFFF14CF0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044413"/>
            <a:ext cx="900000" cy="9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1C9495F-04F0-491F-9609-0BD3925CC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998248"/>
            <a:ext cx="900000" cy="90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1AA65F-71CF-4E90-B19D-BF92FDDED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066252"/>
            <a:ext cx="900000" cy="900000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F5430F98-9AD9-F2DC-A8C3-4414E40194AD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95951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791800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Образовательная деятельность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1922424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Содержание образования и подготовки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28E325DD-F053-A94D-BC66-E75FD0DEA28F}"/>
              </a:ext>
            </a:extLst>
          </p:cNvPr>
          <p:cNvSpPr/>
          <p:nvPr/>
        </p:nvSpPr>
        <p:spPr>
          <a:xfrm>
            <a:off x="2449097" y="258276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FFDF68-9F40-C644-AA1C-343DB9F53B05}"/>
              </a:ext>
            </a:extLst>
          </p:cNvPr>
          <p:cNvSpPr/>
          <p:nvPr/>
        </p:nvSpPr>
        <p:spPr>
          <a:xfrm>
            <a:off x="2715310" y="271338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Образовательные технологии и методы обучения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7028C96-EBA0-9745-BCD9-4EAB791EA0A8}"/>
              </a:ext>
            </a:extLst>
          </p:cNvPr>
          <p:cNvSpPr/>
          <p:nvPr/>
        </p:nvSpPr>
        <p:spPr>
          <a:xfrm>
            <a:off x="2449097" y="3364203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1B00E4-81A0-CD43-9504-15A419AD716C}"/>
              </a:ext>
            </a:extLst>
          </p:cNvPr>
          <p:cNvSpPr/>
          <p:nvPr/>
        </p:nvSpPr>
        <p:spPr>
          <a:xfrm>
            <a:off x="2715310" y="3494827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Принципы отбора кандидатов </a:t>
            </a:r>
            <a:r>
              <a:rPr lang="ru-RU" sz="1400" dirty="0">
                <a:latin typeface="Century Gothic" panose="020B0502020202020204" pitchFamily="34" charset="0"/>
              </a:rPr>
              <a:t>для обучения в передовой инженерной школе 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F34DDC0-1DC4-2B42-8FF4-9AF93DBFB23B}"/>
              </a:ext>
            </a:extLst>
          </p:cNvPr>
          <p:cNvSpPr/>
          <p:nvPr/>
        </p:nvSpPr>
        <p:spPr>
          <a:xfrm>
            <a:off x="2449097" y="4145642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237ACF-0C65-2246-8918-385BF834BC5F}"/>
              </a:ext>
            </a:extLst>
          </p:cNvPr>
          <p:cNvSpPr/>
          <p:nvPr/>
        </p:nvSpPr>
        <p:spPr>
          <a:xfrm>
            <a:off x="2715310" y="4276266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</a:t>
            </a:r>
            <a:r>
              <a:rPr lang="ru-RU" sz="1400" dirty="0">
                <a:latin typeface="Century Gothic" panose="020B0502020202020204" pitchFamily="34" charset="0"/>
              </a:rPr>
              <a:t>по обеспечению образовательной деятельности 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49097" y="49369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15310" y="50676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образовательной деятельности в 2024 году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5759305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861836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расходовании бюджетных и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образовательную деятельность в 2024 году  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5F73F5F-0A4E-4705-8E94-B4C3EF34E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5802710"/>
            <a:ext cx="582346" cy="58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380BAC-6C11-421A-B3FF-11F604AC3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4950241"/>
            <a:ext cx="582346" cy="5823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48B10D-9CBF-4CD2-825B-84A3C0ECC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4176132"/>
            <a:ext cx="582346" cy="5823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33182FF-40A3-4900-B204-6461DDB03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3399647"/>
            <a:ext cx="582346" cy="5823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DA455DC-E38B-49DB-A185-0F65C29C8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2603488"/>
            <a:ext cx="582346" cy="5823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8FF61DF-9324-4D4F-8D3A-FA74B624EF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1830977"/>
            <a:ext cx="582346" cy="582346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2E4031E3-E619-E5B7-AE58-5B045343E5CE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30541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31AD19-61BD-4709-9A8F-476355695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330750"/>
            <a:ext cx="900000" cy="900000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Инфраструктура и инновации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325272" y="3262947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591485" y="3316730"/>
            <a:ext cx="737166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инновационной деятельности и инфраструктурной политики в 2024 году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325272" y="4416608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648634" y="4519140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расходовании бюджетных и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инновационную деятельность и инфраструктуру в 2024 году  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325272" y="2066886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591485" y="2120669"/>
            <a:ext cx="737166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Новые специальные образовательные пространства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для опережающей подготовки инженерных кадров, созданные в 2024 году 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8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DD7419-EAE7-40E2-9DAF-63B275437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910743"/>
            <a:ext cx="900000" cy="9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5FEAEC-4AC0-47A1-9E73-E0E8A79E3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124413"/>
            <a:ext cx="900000" cy="900000"/>
          </a:xfrm>
          <a:prstGeom prst="rect">
            <a:avLst/>
          </a:prstGeom>
        </p:spPr>
      </p:pic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2E4C2C61-AAF4-F755-81BD-BC9C48096ACF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62231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Планы ПИШ 202</a:t>
            </a:r>
            <a:r>
              <a:rPr lang="en-US" sz="2400" b="1" dirty="0">
                <a:latin typeface="Century Gothic" panose="020B0502020202020204" pitchFamily="34" charset="0"/>
              </a:rPr>
              <a:t>5</a:t>
            </a:r>
            <a:r>
              <a:rPr lang="ru-RU" sz="2400" b="1" dirty="0">
                <a:latin typeface="Century Gothic" panose="020B0502020202020204" pitchFamily="34" charset="0"/>
              </a:rPr>
              <a:t> - 2030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информацию о планах деятельности передовой инженерной школы в 202</a:t>
            </a:r>
            <a:r>
              <a:rPr lang="en-US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и на период до 2030 года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9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2B1C8131-D868-9DA7-F783-967B9B2584A3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AA1AD0-0F8A-7304-76E4-696B30B9D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278" y="4710302"/>
            <a:ext cx="900000" cy="900000"/>
          </a:xfrm>
          <a:prstGeom prst="rect">
            <a:avLst/>
          </a:prstGeom>
        </p:spPr>
      </p:pic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id="{F386EFCB-A5D3-5B20-5A72-9153A262C6F7}"/>
              </a:ext>
            </a:extLst>
          </p:cNvPr>
          <p:cNvSpPr/>
          <p:nvPr/>
        </p:nvSpPr>
        <p:spPr>
          <a:xfrm>
            <a:off x="2512559" y="479616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5BBC02-3361-9C72-2ED2-AE0654BC1278}"/>
              </a:ext>
            </a:extLst>
          </p:cNvPr>
          <p:cNvSpPr/>
          <p:nvPr/>
        </p:nvSpPr>
        <p:spPr>
          <a:xfrm>
            <a:off x="2835921" y="4898692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и расходованию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на реализацию проекта в период с 2025 по 2030 гг.   </a:t>
            </a:r>
          </a:p>
        </p:txBody>
      </p:sp>
      <p:sp>
        <p:nvSpPr>
          <p:cNvPr id="11" name="Скругленный прямоугольник 19">
            <a:extLst>
              <a:ext uri="{FF2B5EF4-FFF2-40B4-BE49-F238E27FC236}">
                <a16:creationId xmlns:a16="http://schemas.microsoft.com/office/drawing/2014/main" id="{4FFF2AB9-FDA8-CF03-1920-0FDC83573423}"/>
              </a:ext>
            </a:extLst>
          </p:cNvPr>
          <p:cNvSpPr/>
          <p:nvPr/>
        </p:nvSpPr>
        <p:spPr>
          <a:xfrm>
            <a:off x="2512559" y="1873771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8E07B5-08F3-465D-110F-4F9364DE6086}"/>
              </a:ext>
            </a:extLst>
          </p:cNvPr>
          <p:cNvSpPr/>
          <p:nvPr/>
        </p:nvSpPr>
        <p:spPr>
          <a:xfrm>
            <a:off x="2778772" y="2060454"/>
            <a:ext cx="633611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Модель управления передовой инженерной школой в условиях отсутствия бюджетного финансирования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8C9B1D-432F-3FBF-CEDA-7BD7D81CF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53" y="1744164"/>
            <a:ext cx="900000" cy="900000"/>
          </a:xfrm>
          <a:prstGeom prst="rect">
            <a:avLst/>
          </a:prstGeom>
        </p:spPr>
      </p:pic>
      <p:sp>
        <p:nvSpPr>
          <p:cNvPr id="14" name="Скругленный прямоугольник 7">
            <a:extLst>
              <a:ext uri="{FF2B5EF4-FFF2-40B4-BE49-F238E27FC236}">
                <a16:creationId xmlns:a16="http://schemas.microsoft.com/office/drawing/2014/main" id="{65AB6075-255E-BE50-4264-B899021CA7D6}"/>
              </a:ext>
            </a:extLst>
          </p:cNvPr>
          <p:cNvSpPr/>
          <p:nvPr/>
        </p:nvSpPr>
        <p:spPr>
          <a:xfrm>
            <a:off x="2512559" y="2762409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A6D610C-5248-3320-7290-B7306087A85B}"/>
              </a:ext>
            </a:extLst>
          </p:cNvPr>
          <p:cNvSpPr/>
          <p:nvPr/>
        </p:nvSpPr>
        <p:spPr>
          <a:xfrm>
            <a:off x="2778771" y="2967021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Структура ключевых партнёрств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9">
            <a:extLst>
              <a:ext uri="{FF2B5EF4-FFF2-40B4-BE49-F238E27FC236}">
                <a16:creationId xmlns:a16="http://schemas.microsoft.com/office/drawing/2014/main" id="{C3FFBBAC-9917-BC3C-747D-CEFF9DC299DD}"/>
              </a:ext>
            </a:extLst>
          </p:cNvPr>
          <p:cNvSpPr/>
          <p:nvPr/>
        </p:nvSpPr>
        <p:spPr>
          <a:xfrm>
            <a:off x="2512559" y="3701952"/>
            <a:ext cx="8559562" cy="856024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80702FC-EA01-FF22-9B6F-02D67DD98BE6}"/>
              </a:ext>
            </a:extLst>
          </p:cNvPr>
          <p:cNvSpPr/>
          <p:nvPr/>
        </p:nvSpPr>
        <p:spPr>
          <a:xfrm>
            <a:off x="2778772" y="3854278"/>
            <a:ext cx="633611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взаимодействии </a:t>
            </a:r>
            <a:r>
              <a:rPr lang="ru-RU" sz="1400" dirty="0">
                <a:latin typeface="Century Gothic" panose="020B0502020202020204" pitchFamily="34" charset="0"/>
              </a:rPr>
              <a:t>передовой инженерной школы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с высокотехнологической(ими) компанией(ями)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5E808B-9D40-4B37-40F7-2A8752427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53" y="3645607"/>
            <a:ext cx="900000" cy="9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64599D-3C6B-BC04-DE00-D722C1DEF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453" y="266667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16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624</Words>
  <Application>Microsoft Office PowerPoint</Application>
  <PresentationFormat>Широкоэкранный</PresentationFormat>
  <Paragraphs>90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Century Gothic</vt:lpstr>
      <vt:lpstr>Verdana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Биркун Александра Николаевна</cp:lastModifiedBy>
  <cp:revision>62</cp:revision>
  <cp:lastPrinted>2022-06-09T16:42:58Z</cp:lastPrinted>
  <dcterms:created xsi:type="dcterms:W3CDTF">2021-07-15T12:03:34Z</dcterms:created>
  <dcterms:modified xsi:type="dcterms:W3CDTF">2025-04-15T09:11:11Z</dcterms:modified>
</cp:coreProperties>
</file>