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4" r:id="rId2"/>
    <p:sldId id="269" r:id="rId3"/>
    <p:sldId id="258" r:id="rId4"/>
    <p:sldId id="285" r:id="rId5"/>
    <p:sldId id="272" r:id="rId6"/>
    <p:sldId id="274" r:id="rId7"/>
    <p:sldId id="279" r:id="rId8"/>
    <p:sldId id="280" r:id="rId9"/>
    <p:sldId id="281" r:id="rId10"/>
    <p:sldId id="282" r:id="rId11"/>
    <p:sldId id="283" r:id="rId12"/>
  </p:sldIdLst>
  <p:sldSz cx="12192000" cy="6858000"/>
  <p:notesSz cx="6797675" cy="9926638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D995"/>
    <a:srgbClr val="F2F3FF"/>
    <a:srgbClr val="EC696A"/>
    <a:srgbClr val="CCCCCC"/>
    <a:srgbClr val="999999"/>
    <a:srgbClr val="666666"/>
    <a:srgbClr val="CFF2DB"/>
    <a:srgbClr val="B2EBC6"/>
    <a:srgbClr val="3FCC71"/>
    <a:srgbClr val="B5B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95928"/>
  </p:normalViewPr>
  <p:slideViewPr>
    <p:cSldViewPr snapToGrid="0" showGuides="1">
      <p:cViewPr varScale="1">
        <p:scale>
          <a:sx n="75" d="100"/>
          <a:sy n="75" d="100"/>
        </p:scale>
        <p:origin x="85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14A1B02B-9450-504F-9487-3EBB8B5984E6}" type="datetimeFigureOut">
              <a:rPr lang="ru-RU" smtClean="0"/>
              <a:t>30.01.2024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2158D921-8A53-CC41-A2ED-7F167BFE2EE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068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8D921-8A53-CC41-A2ED-7F167BFE2EE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25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FE4CA1-FC5E-A046-A21F-DAF9DECC7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0" r="790"/>
          <a:stretch/>
        </p:blipFill>
        <p:spPr>
          <a:xfrm>
            <a:off x="-176663" y="-55044"/>
            <a:ext cx="12387713" cy="69680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ABBDEC-BA44-8244-8223-2065A87917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04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ABBDEC-BA44-8244-8223-2065A8791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522"/>
            <a:ext cx="12192000" cy="68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D2C0B-51AF-EF46-B295-BBC940AC9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1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E23B00-A2BC-A04B-980A-9DD0014CD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62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5" r:id="rId2"/>
    <p:sldLayoutId id="2147483656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sv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547689" y="2235998"/>
            <a:ext cx="6707353" cy="33991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Структура доклада </a:t>
            </a:r>
            <a:b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и требования </a:t>
            </a:r>
            <a:b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к презентации университета</a:t>
            </a: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883897" y="6015931"/>
            <a:ext cx="10226040" cy="6925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 может применить свой корпоративный стиль презентации </a:t>
            </a:r>
            <a:b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с обязательным использованием логотипа федерального проекта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«Передовые инженерные школы»</a:t>
            </a:r>
          </a:p>
          <a:p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2C5618-2E69-7540-8AF9-DEEB21D83A55}"/>
              </a:ext>
            </a:extLst>
          </p:cNvPr>
          <p:cNvSpPr txBox="1"/>
          <p:nvPr/>
        </p:nvSpPr>
        <p:spPr>
          <a:xfrm>
            <a:off x="547689" y="5886932"/>
            <a:ext cx="26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273B5"/>
                </a:solidFill>
              </a:rPr>
              <a:t>!</a:t>
            </a:r>
            <a:endParaRPr lang="ru-RU" sz="4000" b="1" dirty="0">
              <a:solidFill>
                <a:srgbClr val="7273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6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31AD19-61BD-4709-9A8F-476355695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330750"/>
            <a:ext cx="900000" cy="900000"/>
          </a:xfrm>
          <a:prstGeom prst="rect">
            <a:avLst/>
          </a:prstGeom>
        </p:spPr>
      </p:pic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382FCF03-0663-3142-8F44-D2693A272F96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Инфраструктура и инновации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325272" y="3262947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591485" y="3316730"/>
            <a:ext cx="737166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инновационной деятельности и инфраструктурной политики в 2023 году 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325272" y="4416608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648634" y="4519140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расходовании бюджетных и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инновационную деятельность и инфраструктуру в 2023 году   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325272" y="2066886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591485" y="2120669"/>
            <a:ext cx="737166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Новые специальные образовательные пространства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для опережающей подготовки инженерных кадров, созданные в 2023 году </a:t>
            </a:r>
          </a:p>
        </p:txBody>
      </p:sp>
      <p:sp>
        <p:nvSpPr>
          <p:cNvPr id="13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10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9DD7419-EAE7-40E2-9DAF-63B275437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910743"/>
            <a:ext cx="900000" cy="900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45FEAEC-4AC0-47A1-9E73-E0E8A79E33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12441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19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>
            <a:extLst>
              <a:ext uri="{FF2B5EF4-FFF2-40B4-BE49-F238E27FC236}">
                <a16:creationId xmlns:a16="http://schemas.microsoft.com/office/drawing/2014/main" id="{382FCF03-0663-3142-8F44-D2693A272F96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3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Планы ПИШ 2024 - 2030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информацию о планах деятельности передовой инженерной школы в 2024 году и на период до 2030 года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D91D0A3-6FA0-F2CC-060D-71224DCAC4AE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99221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B7734E1A-13B7-CC44-AEF3-7DF6AF2C1C66}"/>
              </a:ext>
            </a:extLst>
          </p:cNvPr>
          <p:cNvSpPr/>
          <p:nvPr/>
        </p:nvSpPr>
        <p:spPr>
          <a:xfrm>
            <a:off x="4358641" y="1331403"/>
            <a:ext cx="3469898" cy="2411541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74CCA8E6-936D-D443-86A2-65F40D71058C}"/>
              </a:ext>
            </a:extLst>
          </p:cNvPr>
          <p:cNvSpPr/>
          <p:nvPr/>
        </p:nvSpPr>
        <p:spPr>
          <a:xfrm>
            <a:off x="8165768" y="1331403"/>
            <a:ext cx="3469898" cy="2411541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551514" y="1331403"/>
            <a:ext cx="3469898" cy="2411541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7"/>
            <a:ext cx="485958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Формат проведения защиты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2" name="Заголовок 6">
            <a:extLst>
              <a:ext uri="{FF2B5EF4-FFF2-40B4-BE49-F238E27FC236}">
                <a16:creationId xmlns:a16="http://schemas.microsoft.com/office/drawing/2014/main" id="{1753EB6F-F9D9-734F-A9B7-65DB4665ED09}"/>
              </a:ext>
            </a:extLst>
          </p:cNvPr>
          <p:cNvSpPr txBox="1">
            <a:spLocks/>
          </p:cNvSpPr>
          <p:nvPr/>
        </p:nvSpPr>
        <p:spPr>
          <a:xfrm>
            <a:off x="512311" y="2666952"/>
            <a:ext cx="3469898" cy="92705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Очно,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12 минут 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на 1 команду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E14051-D011-1249-AC55-AFE974370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049" y="1700493"/>
            <a:ext cx="793082" cy="733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D27EA0-7315-244B-8418-77E4BB629E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23255" y="1731115"/>
            <a:ext cx="896620" cy="648093"/>
          </a:xfrm>
          <a:prstGeom prst="rect">
            <a:avLst/>
          </a:prstGeom>
        </p:spPr>
      </p:pic>
      <p:sp>
        <p:nvSpPr>
          <p:cNvPr id="51" name="Заголовок 6">
            <a:extLst>
              <a:ext uri="{FF2B5EF4-FFF2-40B4-BE49-F238E27FC236}">
                <a16:creationId xmlns:a16="http://schemas.microsoft.com/office/drawing/2014/main" id="{70D638F1-278D-1E47-A43B-A5E793F305E0}"/>
              </a:ext>
            </a:extLst>
          </p:cNvPr>
          <p:cNvSpPr txBox="1">
            <a:spLocks/>
          </p:cNvSpPr>
          <p:nvPr/>
        </p:nvSpPr>
        <p:spPr>
          <a:xfrm>
            <a:off x="4658998" y="2666952"/>
            <a:ext cx="2593700" cy="12016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выступления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команды – 5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sp>
        <p:nvSpPr>
          <p:cNvPr id="52" name="Заголовок 6">
            <a:extLst>
              <a:ext uri="{FF2B5EF4-FFF2-40B4-BE49-F238E27FC236}">
                <a16:creationId xmlns:a16="http://schemas.microsoft.com/office/drawing/2014/main" id="{6AB2125A-4DE4-D849-8451-1BD158AB323E}"/>
              </a:ext>
            </a:extLst>
          </p:cNvPr>
          <p:cNvSpPr txBox="1">
            <a:spLocks/>
          </p:cNvSpPr>
          <p:nvPr/>
        </p:nvSpPr>
        <p:spPr>
          <a:xfrm>
            <a:off x="8606277" y="2666952"/>
            <a:ext cx="2588879" cy="12016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Время для ответов</a:t>
            </a:r>
            <a:br>
              <a:rPr lang="ru-RU" sz="1600" b="1" dirty="0">
                <a:latin typeface="Century Gothic" panose="020B0502020202020204" pitchFamily="34" charset="0"/>
              </a:rPr>
            </a:br>
            <a:r>
              <a:rPr lang="ru-RU" sz="1600" b="1" dirty="0">
                <a:latin typeface="Century Gothic" panose="020B0502020202020204" pitchFamily="34" charset="0"/>
              </a:rPr>
              <a:t>на вопросы</a:t>
            </a:r>
          </a:p>
          <a:p>
            <a:pPr algn="ctr"/>
            <a:r>
              <a:rPr lang="ru-RU" sz="1600" b="1" dirty="0">
                <a:latin typeface="Century Gothic" panose="020B0502020202020204" pitchFamily="34" charset="0"/>
              </a:rPr>
              <a:t>Совета – 7 минут</a:t>
            </a:r>
            <a:endParaRPr lang="ru-RU" sz="16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31AA8-FA4D-664A-A77C-60C389F188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02204" y="1731115"/>
            <a:ext cx="997023" cy="6906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23D283-13FF-F74C-88A6-18846D16089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782" y="5248861"/>
            <a:ext cx="403570" cy="626141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E9892134-9B6A-3748-B5FF-B01341BDF702}"/>
              </a:ext>
            </a:extLst>
          </p:cNvPr>
          <p:cNvSpPr/>
          <p:nvPr/>
        </p:nvSpPr>
        <p:spPr>
          <a:xfrm>
            <a:off x="1458576" y="5397820"/>
            <a:ext cx="10733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Место проведения заседания Совета: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город Москва, 2-й Донской проезд, д. 9, пространство «Точка кипения – Коммуна»</a:t>
            </a:r>
            <a:br>
              <a:rPr lang="ru-RU" sz="1400" dirty="0">
                <a:latin typeface="Century Gothic" panose="020B0502020202020204" pitchFamily="34" charset="0"/>
              </a:rPr>
            </a:br>
            <a:endParaRPr lang="ru-RU" sz="1400" dirty="0">
              <a:latin typeface="Century Gothic" panose="020B0502020202020204" pitchFamily="34" charset="0"/>
            </a:endParaRPr>
          </a:p>
          <a:p>
            <a:r>
              <a:rPr lang="ru-RU" sz="1400" b="1" dirty="0">
                <a:latin typeface="Century Gothic" panose="020B0502020202020204" pitchFamily="34" charset="0"/>
              </a:rPr>
              <a:t>Дата проведения заседания Совета: </a:t>
            </a:r>
            <a:r>
              <a:rPr lang="ru-RU" sz="1400" dirty="0">
                <a:latin typeface="Century Gothic" panose="020B0502020202020204" pitchFamily="34" charset="0"/>
              </a:rPr>
              <a:t>15-16 февраля 2023 г. 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62B0CA9A-4847-2843-B6E0-AFDB4CFE4065}"/>
              </a:ext>
            </a:extLst>
          </p:cNvPr>
          <p:cNvSpPr txBox="1">
            <a:spLocks/>
          </p:cNvSpPr>
          <p:nvPr/>
        </p:nvSpPr>
        <p:spPr>
          <a:xfrm>
            <a:off x="1458576" y="4013827"/>
            <a:ext cx="10303312" cy="14115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Язык презентации</a:t>
            </a:r>
            <a:r>
              <a:rPr lang="en-US" sz="1400" b="1" dirty="0">
                <a:latin typeface="Century Gothic" panose="020B0502020202020204" pitchFamily="34" charset="0"/>
              </a:rPr>
              <a:t>: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dirty="0">
                <a:latin typeface="Century Gothic" panose="020B0502020202020204" pitchFamily="34" charset="0"/>
              </a:rPr>
              <a:t>русский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Объем презентации</a:t>
            </a:r>
            <a:r>
              <a:rPr lang="ru-RU" sz="1400" dirty="0">
                <a:latin typeface="Century Gothic" panose="020B0502020202020204" pitchFamily="34" charset="0"/>
              </a:rPr>
              <a:t>: до 10 слайдов, исключая титульный слайд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Формат презентации: </a:t>
            </a:r>
            <a:r>
              <a:rPr lang="en-US" sz="1400" dirty="0">
                <a:latin typeface="Century Gothic" panose="020B0502020202020204" pitchFamily="34" charset="0"/>
              </a:rPr>
              <a:t>.PDF </a:t>
            </a:r>
            <a:r>
              <a:rPr lang="ru-RU" sz="1400" dirty="0">
                <a:latin typeface="Century Gothic" panose="020B0502020202020204" pitchFamily="34" charset="0"/>
              </a:rPr>
              <a:t>и .</a:t>
            </a:r>
            <a:r>
              <a:rPr lang="en-US" sz="1400" dirty="0">
                <a:latin typeface="Century Gothic" panose="020B0502020202020204" pitchFamily="34" charset="0"/>
              </a:rPr>
              <a:t>PPTX </a:t>
            </a: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>
                <a:latin typeface="Century Gothic" panose="020B0502020202020204" pitchFamily="34" charset="0"/>
              </a:rPr>
              <a:t>Загрузка материалов к заседанию Совета: </a:t>
            </a:r>
            <a:r>
              <a:rPr lang="ru-RU" sz="1400" dirty="0">
                <a:latin typeface="Century Gothic" panose="020B0502020202020204" pitchFamily="34" charset="0"/>
              </a:rPr>
              <a:t>информация о составе команды и загрузка презентации производится в Личном кабинете ПИШ, в разделе «Мероприятия». </a:t>
            </a: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 descr="Ежедневник контур">
            <a:extLst>
              <a:ext uri="{FF2B5EF4-FFF2-40B4-BE49-F238E27FC236}">
                <a16:creationId xmlns:a16="http://schemas.microsoft.com/office/drawing/2014/main" id="{33717708-4054-4EB3-F2D3-68A7309BD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983" y="5862236"/>
            <a:ext cx="659168" cy="659168"/>
          </a:xfrm>
          <a:prstGeom prst="rect">
            <a:avLst/>
          </a:prstGeom>
        </p:spPr>
      </p:pic>
      <p:pic>
        <p:nvPicPr>
          <p:cNvPr id="14" name="Рисунок 13" descr="Презентация с линейчатой диаграммой контур">
            <a:extLst>
              <a:ext uri="{FF2B5EF4-FFF2-40B4-BE49-F238E27FC236}">
                <a16:creationId xmlns:a16="http://schemas.microsoft.com/office/drawing/2014/main" id="{B0C6733A-3BB8-5725-4BC0-B4A8346DF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9209" y="4030533"/>
            <a:ext cx="1072566" cy="10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2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E2ED0875-9FA5-7C4A-A882-8022B72843E8}"/>
              </a:ext>
            </a:extLst>
          </p:cNvPr>
          <p:cNvSpPr/>
          <p:nvPr/>
        </p:nvSpPr>
        <p:spPr>
          <a:xfrm>
            <a:off x="386785" y="1221938"/>
            <a:ext cx="11375103" cy="1614540"/>
          </a:xfrm>
          <a:prstGeom prst="roundRect">
            <a:avLst>
              <a:gd name="adj" fmla="val 72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6"/>
          <p:cNvSpPr txBox="1">
            <a:spLocks/>
          </p:cNvSpPr>
          <p:nvPr/>
        </p:nvSpPr>
        <p:spPr>
          <a:xfrm>
            <a:off x="386785" y="361297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Общая информация</a:t>
            </a:r>
          </a:p>
        </p:txBody>
      </p:sp>
      <p:sp>
        <p:nvSpPr>
          <p:cNvPr id="22" name="Заголовок 6">
            <a:extLst>
              <a:ext uri="{FF2B5EF4-FFF2-40B4-BE49-F238E27FC236}">
                <a16:creationId xmlns:a16="http://schemas.microsoft.com/office/drawing/2014/main" id="{E9D03CC5-A33F-1C44-8B2C-9D37BE3CB5AB}"/>
              </a:ext>
            </a:extLst>
          </p:cNvPr>
          <p:cNvSpPr txBox="1">
            <a:spLocks/>
          </p:cNvSpPr>
          <p:nvPr/>
        </p:nvSpPr>
        <p:spPr>
          <a:xfrm>
            <a:off x="1400247" y="1447044"/>
            <a:ext cx="4082345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Докладчик: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D263ACA-F3F0-3749-8C63-6E3360EFD3C8}"/>
              </a:ext>
            </a:extLst>
          </p:cNvPr>
          <p:cNvSpPr/>
          <p:nvPr/>
        </p:nvSpPr>
        <p:spPr>
          <a:xfrm>
            <a:off x="1400247" y="1919275"/>
            <a:ext cx="9391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Докладчик определяется командой университета самостоятельно. </a:t>
            </a:r>
          </a:p>
          <a:p>
            <a:pPr lvl="0" algn="just"/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Рекомендуется представлять годовой отчет о реализации программы развития передовой инженерной школы руководителю передовой инженерной школы или ректору университета, на базе которого создана передовая инженерная школа.</a:t>
            </a:r>
            <a:endParaRPr lang="ru-RU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E37DFA9-134C-184E-9365-DA539310E4CB}"/>
              </a:ext>
            </a:extLst>
          </p:cNvPr>
          <p:cNvCxnSpPr>
            <a:cxnSpLocks/>
          </p:cNvCxnSpPr>
          <p:nvPr/>
        </p:nvCxnSpPr>
        <p:spPr>
          <a:xfrm>
            <a:off x="1490217" y="1847748"/>
            <a:ext cx="2434590" cy="0"/>
          </a:xfrm>
          <a:prstGeom prst="line">
            <a:avLst/>
          </a:prstGeom>
          <a:ln w="28575">
            <a:solidFill>
              <a:srgbClr val="7273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Заголовок 6">
            <a:extLst>
              <a:ext uri="{FF2B5EF4-FFF2-40B4-BE49-F238E27FC236}">
                <a16:creationId xmlns:a16="http://schemas.microsoft.com/office/drawing/2014/main" id="{32A632ED-E238-3745-B3C1-3B3522358B0D}"/>
              </a:ext>
            </a:extLst>
          </p:cNvPr>
          <p:cNvSpPr txBox="1">
            <a:spLocks/>
          </p:cNvSpPr>
          <p:nvPr/>
        </p:nvSpPr>
        <p:spPr>
          <a:xfrm>
            <a:off x="1400248" y="3742920"/>
            <a:ext cx="2195214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Состав команды: 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E6894C5-10EB-F749-BB5E-5AB719D39A19}"/>
              </a:ext>
            </a:extLst>
          </p:cNvPr>
          <p:cNvSpPr/>
          <p:nvPr/>
        </p:nvSpPr>
        <p:spPr>
          <a:xfrm>
            <a:off x="1400247" y="4325348"/>
            <a:ext cx="1075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более</a:t>
            </a:r>
            <a:endParaRPr lang="ru-RU" sz="2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ED05DDE-BCED-6F4C-8844-1DD82C533B2A}"/>
              </a:ext>
            </a:extLst>
          </p:cNvPr>
          <p:cNvCxnSpPr>
            <a:cxnSpLocks/>
          </p:cNvCxnSpPr>
          <p:nvPr/>
        </p:nvCxnSpPr>
        <p:spPr>
          <a:xfrm>
            <a:off x="1490217" y="4143624"/>
            <a:ext cx="2105245" cy="0"/>
          </a:xfrm>
          <a:prstGeom prst="line">
            <a:avLst/>
          </a:prstGeom>
          <a:ln w="28575">
            <a:solidFill>
              <a:srgbClr val="7273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Заголовок 6">
            <a:extLst>
              <a:ext uri="{FF2B5EF4-FFF2-40B4-BE49-F238E27FC236}">
                <a16:creationId xmlns:a16="http://schemas.microsoft.com/office/drawing/2014/main" id="{7B265913-027D-974A-ADE6-8B7E7A21DEC6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E406567E-2BFA-EB44-BB58-55BBB8893D5C}"/>
              </a:ext>
            </a:extLst>
          </p:cNvPr>
          <p:cNvSpPr/>
          <p:nvPr/>
        </p:nvSpPr>
        <p:spPr>
          <a:xfrm>
            <a:off x="4061214" y="3061584"/>
            <a:ext cx="7700674" cy="2564322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Заголовок 6">
            <a:extLst>
              <a:ext uri="{FF2B5EF4-FFF2-40B4-BE49-F238E27FC236}">
                <a16:creationId xmlns:a16="http://schemas.microsoft.com/office/drawing/2014/main" id="{C27C247B-BD38-874C-9B17-7D4D0D37CD9B}"/>
              </a:ext>
            </a:extLst>
          </p:cNvPr>
          <p:cNvSpPr txBox="1">
            <a:spLocks/>
          </p:cNvSpPr>
          <p:nvPr/>
        </p:nvSpPr>
        <p:spPr>
          <a:xfrm>
            <a:off x="4514348" y="3213540"/>
            <a:ext cx="4844850" cy="4007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atin typeface="Century Gothic" panose="020B0502020202020204" pitchFamily="34" charset="0"/>
              </a:rPr>
              <a:t>В состав команды рекомендуется включить: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48DF14F6-A691-0D49-9409-5C028718E67B}"/>
              </a:ext>
            </a:extLst>
          </p:cNvPr>
          <p:cNvSpPr/>
          <p:nvPr/>
        </p:nvSpPr>
        <p:spPr>
          <a:xfrm>
            <a:off x="4514348" y="3742921"/>
            <a:ext cx="69562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руководителя передовой инженерной школы;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ректора университета, на базе которого создана </a:t>
            </a:r>
            <a:r>
              <a:rPr lang="ru-RU" sz="1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передовая инженерная </a:t>
            </a:r>
            <a:r>
              <a:rPr lang="ru-RU" sz="1200" dirty="0">
                <a:latin typeface="Century Gothic" panose="020B0502020202020204" pitchFamily="34" charset="0"/>
              </a:rPr>
              <a:t>школа;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представителей высокотехнологической(их) компании(ий), принимающей(их) участие в реализации программы развития передовой инженерной школы;</a:t>
            </a:r>
            <a:endParaRPr lang="en-US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других представителей организаций, ФОИВ, РОИВ и иных задействованных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в реализации программы развития передовой инженерной школы.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A64AA0B-A9CE-8B47-9C16-E16BF7EEF1D1}"/>
              </a:ext>
            </a:extLst>
          </p:cNvPr>
          <p:cNvCxnSpPr>
            <a:cxnSpLocks/>
          </p:cNvCxnSpPr>
          <p:nvPr/>
        </p:nvCxnSpPr>
        <p:spPr>
          <a:xfrm>
            <a:off x="4514348" y="3614244"/>
            <a:ext cx="2434590" cy="0"/>
          </a:xfrm>
          <a:prstGeom prst="line">
            <a:avLst/>
          </a:prstGeom>
          <a:ln w="28575">
            <a:solidFill>
              <a:srgbClr val="7273B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13CCA55-548D-3048-8072-19431D5A2CB3}"/>
              </a:ext>
            </a:extLst>
          </p:cNvPr>
          <p:cNvSpPr/>
          <p:nvPr/>
        </p:nvSpPr>
        <p:spPr>
          <a:xfrm>
            <a:off x="2346549" y="4128093"/>
            <a:ext cx="572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4447B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sz="6000" dirty="0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04902E52-7E0E-5B49-98DD-707B09E4A3DD}"/>
              </a:ext>
            </a:extLst>
          </p:cNvPr>
          <p:cNvSpPr/>
          <p:nvPr/>
        </p:nvSpPr>
        <p:spPr>
          <a:xfrm>
            <a:off x="2812302" y="4589758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067619-E269-E4AC-F769-906BBE8432D9}"/>
              </a:ext>
            </a:extLst>
          </p:cNvPr>
          <p:cNvSpPr/>
          <p:nvPr/>
        </p:nvSpPr>
        <p:spPr>
          <a:xfrm>
            <a:off x="2030588" y="5787863"/>
            <a:ext cx="92845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rgbClr val="4447BB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</a:t>
            </a:r>
            <a:endParaRPr lang="ru-RU" sz="5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F1A81EC-33C3-6F9B-B043-D8BC3559576E}"/>
              </a:ext>
            </a:extLst>
          </p:cNvPr>
          <p:cNvSpPr/>
          <p:nvPr/>
        </p:nvSpPr>
        <p:spPr>
          <a:xfrm>
            <a:off x="2812302" y="6121503"/>
            <a:ext cx="889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1400" dirty="0"/>
          </a:p>
        </p:txBody>
      </p:sp>
      <p:sp>
        <p:nvSpPr>
          <p:cNvPr id="5" name="Скругленный прямоугольник 38">
            <a:extLst>
              <a:ext uri="{FF2B5EF4-FFF2-40B4-BE49-F238E27FC236}">
                <a16:creationId xmlns:a16="http://schemas.microsoft.com/office/drawing/2014/main" id="{DE004999-768E-428E-93A1-3B8E5018F793}"/>
              </a:ext>
            </a:extLst>
          </p:cNvPr>
          <p:cNvSpPr/>
          <p:nvPr/>
        </p:nvSpPr>
        <p:spPr>
          <a:xfrm>
            <a:off x="4061214" y="5848822"/>
            <a:ext cx="7700674" cy="730447"/>
          </a:xfrm>
          <a:prstGeom prst="roundRect">
            <a:avLst>
              <a:gd name="adj" fmla="val 61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F7D29E-2E77-AC62-FFF3-FD13A04C25C0}"/>
              </a:ext>
            </a:extLst>
          </p:cNvPr>
          <p:cNvSpPr/>
          <p:nvPr/>
        </p:nvSpPr>
        <p:spPr>
          <a:xfrm>
            <a:off x="4375484" y="5959387"/>
            <a:ext cx="6956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Century Gothic" panose="020B0502020202020204" pitchFamily="34" charset="0"/>
              </a:rPr>
              <a:t>сопровождающий делегацию (при необходимости), без возможности посетить 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зал заседания Совета</a:t>
            </a:r>
          </a:p>
        </p:txBody>
      </p:sp>
      <p:pic>
        <p:nvPicPr>
          <p:cNvPr id="8" name="Рисунок 7" descr="Пользователи контур">
            <a:extLst>
              <a:ext uri="{FF2B5EF4-FFF2-40B4-BE49-F238E27FC236}">
                <a16:creationId xmlns:a16="http://schemas.microsoft.com/office/drawing/2014/main" id="{C41EB951-9045-F651-B3DD-0AC9CCC29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2831" y="4673346"/>
            <a:ext cx="1250032" cy="1250032"/>
          </a:xfrm>
          <a:prstGeom prst="rect">
            <a:avLst/>
          </a:prstGeom>
        </p:spPr>
      </p:pic>
      <p:pic>
        <p:nvPicPr>
          <p:cNvPr id="10" name="Рисунок 9" descr="Лектор контур">
            <a:extLst>
              <a:ext uri="{FF2B5EF4-FFF2-40B4-BE49-F238E27FC236}">
                <a16:creationId xmlns:a16="http://schemas.microsoft.com/office/drawing/2014/main" id="{53DD8A5D-3B3B-2FD3-DB87-98015323D2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301" y="15720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6"/>
          <p:cNvSpPr txBox="1">
            <a:spLocks/>
          </p:cNvSpPr>
          <p:nvPr/>
        </p:nvSpPr>
        <p:spPr>
          <a:xfrm>
            <a:off x="623888" y="5518676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ФИО</a:t>
            </a:r>
            <a:b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</a:br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Должность</a:t>
            </a:r>
          </a:p>
        </p:txBody>
      </p:sp>
      <p:sp>
        <p:nvSpPr>
          <p:cNvPr id="11" name="Заголовок 6"/>
          <p:cNvSpPr txBox="1">
            <a:spLocks/>
          </p:cNvSpPr>
          <p:nvPr/>
        </p:nvSpPr>
        <p:spPr>
          <a:xfrm>
            <a:off x="623888" y="6188338"/>
            <a:ext cx="5472111" cy="5660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Университет</a:t>
            </a:r>
          </a:p>
        </p:txBody>
      </p:sp>
      <p:sp>
        <p:nvSpPr>
          <p:cNvPr id="8" name="Заголовок 6">
            <a:extLst>
              <a:ext uri="{FF2B5EF4-FFF2-40B4-BE49-F238E27FC236}">
                <a16:creationId xmlns:a16="http://schemas.microsoft.com/office/drawing/2014/main" id="{44086864-5B09-6942-BFEC-8645D3EF5696}"/>
              </a:ext>
            </a:extLst>
          </p:cNvPr>
          <p:cNvSpPr txBox="1">
            <a:spLocks/>
          </p:cNvSpPr>
          <p:nvPr/>
        </p:nvSpPr>
        <p:spPr>
          <a:xfrm>
            <a:off x="547689" y="2954455"/>
            <a:ext cx="6707353" cy="14869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Заголовок</a:t>
            </a:r>
          </a:p>
          <a:p>
            <a:r>
              <a:rPr lang="ru-RU" sz="4800" b="1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презентации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B552D9-77A0-6B46-8811-AB12C2F5B106}"/>
              </a:ext>
            </a:extLst>
          </p:cNvPr>
          <p:cNvSpPr/>
          <p:nvPr/>
        </p:nvSpPr>
        <p:spPr>
          <a:xfrm>
            <a:off x="6977456" y="571879"/>
            <a:ext cx="2041358" cy="81786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7C090516-F504-5E41-918C-ADCA5FDAA24E}"/>
              </a:ext>
            </a:extLst>
          </p:cNvPr>
          <p:cNvSpPr txBox="1">
            <a:spLocks/>
          </p:cNvSpPr>
          <p:nvPr/>
        </p:nvSpPr>
        <p:spPr>
          <a:xfrm>
            <a:off x="7272067" y="767956"/>
            <a:ext cx="1452136" cy="4257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 университета</a:t>
            </a:r>
          </a:p>
        </p:txBody>
      </p:sp>
    </p:spTree>
    <p:extLst>
      <p:ext uri="{BB962C8B-B14F-4D97-AF65-F5344CB8AC3E}">
        <p14:creationId xmlns:p14="http://schemas.microsoft.com/office/powerpoint/2010/main" val="199852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807799"/>
            <a:ext cx="8559562" cy="123030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Описание передовой инженерной школы</a:t>
            </a:r>
          </a:p>
        </p:txBody>
      </p:sp>
      <p:sp>
        <p:nvSpPr>
          <p:cNvPr id="31" name="Заголовок 6">
            <a:extLst>
              <a:ext uri="{FF2B5EF4-FFF2-40B4-BE49-F238E27FC236}">
                <a16:creationId xmlns:a16="http://schemas.microsoft.com/office/drawing/2014/main" id="{5C36515B-1546-AA4A-9E10-C3F59135BBA7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030340"/>
            <a:ext cx="7461332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Ключевые характеристики</a:t>
            </a:r>
            <a:r>
              <a:rPr lang="ru-RU" sz="1400" dirty="0">
                <a:latin typeface="Century Gothic" panose="020B0502020202020204" pitchFamily="34" charset="0"/>
              </a:rPr>
              <a:t> передовой инженерной школы,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основное тематическое направление ПИШ, количественные характеристики результативности деятельности создаваемой школы и др.) </a:t>
            </a:r>
            <a:endParaRPr lang="ru-RU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428130"/>
            <a:ext cx="8559562" cy="856024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647484"/>
            <a:ext cx="633611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Цель и задачи </a:t>
            </a:r>
            <a:r>
              <a:rPr lang="ru-RU" sz="1400" dirty="0">
                <a:latin typeface="Century Gothic" panose="020B0502020202020204" pitchFamily="34" charset="0"/>
              </a:rPr>
              <a:t>передовой инженерной школы 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298F522B-C70E-E441-969E-4A4D8FEBCE2A}"/>
              </a:ext>
            </a:extLst>
          </p:cNvPr>
          <p:cNvSpPr/>
          <p:nvPr/>
        </p:nvSpPr>
        <p:spPr>
          <a:xfrm>
            <a:off x="2449097" y="4667805"/>
            <a:ext cx="8559562" cy="123044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4FE51E6-380F-6A45-9E48-C4524551498B}"/>
              </a:ext>
            </a:extLst>
          </p:cNvPr>
          <p:cNvSpPr/>
          <p:nvPr/>
        </p:nvSpPr>
        <p:spPr>
          <a:xfrm>
            <a:off x="2715310" y="4890347"/>
            <a:ext cx="7250714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Участие передовой инженерной школы</a:t>
            </a:r>
            <a:r>
              <a:rPr lang="ru-RU" sz="1400" dirty="0">
                <a:latin typeface="Century Gothic" panose="020B0502020202020204" pitchFamily="34" charset="0"/>
              </a:rPr>
              <a:t> в решении задач, соответствующих мировому уровню актуальности и значимости в приоритетных областях научно-технологического развития Российской Федерации </a:t>
            </a:r>
            <a:endParaRPr lang="ru-RU" sz="14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id="{E6F7FCDD-25CF-4A31-A956-937B1A05896D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B82B4C2-F467-F24E-8398-40AAB606EBA2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1274315-A145-4C21-8236-8A574D728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972952"/>
            <a:ext cx="900000" cy="90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7CD825-E7CE-4C8E-AC07-EA069B942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406142"/>
            <a:ext cx="900000" cy="90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8F892E-6487-4106-9E36-7149BF5E60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76986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2700717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Система управления ПИШ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905329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руководителе передовой инженерной школы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4282603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4469286"/>
            <a:ext cx="6336110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Модель управления передовой инженерной школой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FE7DF571-55DE-6242-8648-659B814865C4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9B87759-2437-6148-99AD-69D9F591C49C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F82128-19CD-4B8D-B257-A74A132BC5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2635655"/>
            <a:ext cx="900000" cy="90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EF3ED4-8EC2-4FAF-AB7C-CF16F8615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15299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33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986342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  <a:ea typeface="Verdana" panose="020B0604030504040204" pitchFamily="34" charset="0"/>
              </a:rPr>
              <a:t>Сетевое взаимодействие и кооперация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09" y="2190954"/>
            <a:ext cx="689485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Структура ключевых партнёрств</a:t>
            </a:r>
            <a:endParaRPr lang="ru-RU" sz="14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044115"/>
            <a:ext cx="8559562" cy="856024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10" y="3230798"/>
            <a:ext cx="633611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Информация о взаимодействии </a:t>
            </a:r>
            <a:r>
              <a:rPr lang="ru-RU" sz="1400" dirty="0">
                <a:latin typeface="Century Gothic" panose="020B0502020202020204" pitchFamily="34" charset="0"/>
              </a:rPr>
              <a:t>передовой инженерной школы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с высокотехнологичной(ыми) компанией(ями)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A18D4EBC-3571-D048-B322-94D3721A5AEB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61FC93-548F-8045-9012-E74EDD702C7B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506247" y="51592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261761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внебюджетных средств на реализацию Программы развития ПИШ в 2023 году   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96722" y="42130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71582" y="4266877"/>
            <a:ext cx="7914591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 области сетевого взаимодействия и кооперации</a:t>
            </a:r>
            <a:b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с индустриальными партнерами в 2023 году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59B107-46F2-4BE0-9843-6F53D97E1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998248"/>
            <a:ext cx="900000" cy="90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45AD13F-B566-46EB-90ED-1C27315A2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048302"/>
            <a:ext cx="900000" cy="90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85EB5F-9B52-401E-BBBE-AEC7A5A7C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022127"/>
            <a:ext cx="900000" cy="90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E7A2DA-873E-49F4-85F4-BDBE57CDA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89061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40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958660"/>
            <a:ext cx="8559562" cy="101063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Исследования и разработки 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8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2113024"/>
            <a:ext cx="7914591" cy="7386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Программа научных исследований и разработок </a:t>
            </a:r>
            <a:r>
              <a:rPr lang="ru-RU" sz="1400" dirty="0">
                <a:latin typeface="Century Gothic" panose="020B0502020202020204" pitchFamily="34" charset="0"/>
              </a:rPr>
              <a:t>(сведения о планируемых научных исследованиях и разработках), включая информацию об участии высокотехнологичной(ых) компании(ий) в реализации программы 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32161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15309" y="3318661"/>
            <a:ext cx="6676663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</a:t>
            </a:r>
            <a:r>
              <a:rPr lang="ru-RU" sz="1400" dirty="0">
                <a:latin typeface="Century Gothic" panose="020B0502020202020204" pitchFamily="34" charset="0"/>
              </a:rPr>
              <a:t>по обеспечению научно-исследовательской деятельности в передовой инженерной школе 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E6F1ACCC-09F5-9D4F-9BC1-0D7276FEF2EA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2928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DAAF17-DA3E-A344-BAC9-AD2C1F25E11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506247" y="5159230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261761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привлечении бюджетных и внебюджетных средств</a:t>
            </a:r>
            <a:b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реализацию программы научных исследований и разработок в 2023 году  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96722" y="42130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62935" y="43437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в области исследований и разработок в 2023 году 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DFBC7A-6BE7-421E-BDE1-B65DD101E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1890610"/>
            <a:ext cx="900000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2677EFE-BCD4-45F4-B0B3-AFFF14CF0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3044413"/>
            <a:ext cx="900000" cy="900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1C9495F-04F0-491F-9609-0BD3925CC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998248"/>
            <a:ext cx="900000" cy="90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61AA65F-71CF-4E90-B19D-BF92FDDED7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991" y="406625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9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BE398AB-B1D9-2A4F-B84F-EC630E07A153}"/>
              </a:ext>
            </a:extLst>
          </p:cNvPr>
          <p:cNvSpPr/>
          <p:nvPr/>
        </p:nvSpPr>
        <p:spPr>
          <a:xfrm>
            <a:off x="2449097" y="1791800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8" name="Заголовок 6">
            <a:extLst>
              <a:ext uri="{FF2B5EF4-FFF2-40B4-BE49-F238E27FC236}">
                <a16:creationId xmlns:a16="http://schemas.microsoft.com/office/drawing/2014/main" id="{9AA06493-F9CD-0540-B35A-42C75EF90CD9}"/>
              </a:ext>
            </a:extLst>
          </p:cNvPr>
          <p:cNvSpPr txBox="1">
            <a:spLocks/>
          </p:cNvSpPr>
          <p:nvPr/>
        </p:nvSpPr>
        <p:spPr>
          <a:xfrm>
            <a:off x="386785" y="361296"/>
            <a:ext cx="6767050" cy="5892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latin typeface="Century Gothic" panose="020B0502020202020204" pitchFamily="34" charset="0"/>
              </a:rPr>
              <a:t>Образовательная деятельность</a:t>
            </a:r>
            <a:r>
              <a:rPr lang="ru-RU" sz="2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9" name="Заголовок 6">
            <a:extLst>
              <a:ext uri="{FF2B5EF4-FFF2-40B4-BE49-F238E27FC236}">
                <a16:creationId xmlns:a16="http://schemas.microsoft.com/office/drawing/2014/main" id="{AF4C96DC-B728-BF48-8831-1C7D8D6ADA97}"/>
              </a:ext>
            </a:extLst>
          </p:cNvPr>
          <p:cNvSpPr txBox="1">
            <a:spLocks/>
          </p:cNvSpPr>
          <p:nvPr/>
        </p:nvSpPr>
        <p:spPr>
          <a:xfrm>
            <a:off x="11761888" y="6246658"/>
            <a:ext cx="430112" cy="328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ea typeface="Verdana" panose="020B0604030504040204" pitchFamily="34" charset="0"/>
              </a:rPr>
              <a:t>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613058F-834B-2843-8667-DB8DB658BCC1}"/>
              </a:ext>
            </a:extLst>
          </p:cNvPr>
          <p:cNvSpPr/>
          <p:nvPr/>
        </p:nvSpPr>
        <p:spPr>
          <a:xfrm>
            <a:off x="2715310" y="1922424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Содержание образования и подготовки 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28E325DD-F053-A94D-BC66-E75FD0DEA28F}"/>
              </a:ext>
            </a:extLst>
          </p:cNvPr>
          <p:cNvSpPr/>
          <p:nvPr/>
        </p:nvSpPr>
        <p:spPr>
          <a:xfrm>
            <a:off x="2449097" y="258276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FFDF68-9F40-C644-AA1C-343DB9F53B05}"/>
              </a:ext>
            </a:extLst>
          </p:cNvPr>
          <p:cNvSpPr/>
          <p:nvPr/>
        </p:nvSpPr>
        <p:spPr>
          <a:xfrm>
            <a:off x="2715310" y="271338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Образовательные технологии и методы обучения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7028C96-EBA0-9745-BCD9-4EAB791EA0A8}"/>
              </a:ext>
            </a:extLst>
          </p:cNvPr>
          <p:cNvSpPr/>
          <p:nvPr/>
        </p:nvSpPr>
        <p:spPr>
          <a:xfrm>
            <a:off x="2449097" y="3364203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F1B00E4-81A0-CD43-9504-15A419AD716C}"/>
              </a:ext>
            </a:extLst>
          </p:cNvPr>
          <p:cNvSpPr/>
          <p:nvPr/>
        </p:nvSpPr>
        <p:spPr>
          <a:xfrm>
            <a:off x="2715310" y="3494827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Принципы отбора кандидатов </a:t>
            </a:r>
            <a:r>
              <a:rPr lang="ru-RU" sz="1400" dirty="0">
                <a:latin typeface="Century Gothic" panose="020B0502020202020204" pitchFamily="34" charset="0"/>
              </a:rPr>
              <a:t>для обучения в передовой инженерной школе 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EF34DDC0-1DC4-2B42-8FF4-9AF93DBFB23B}"/>
              </a:ext>
            </a:extLst>
          </p:cNvPr>
          <p:cNvSpPr/>
          <p:nvPr/>
        </p:nvSpPr>
        <p:spPr>
          <a:xfrm>
            <a:off x="2449097" y="4145642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3237ACF-0C65-2246-8918-385BF834BC5F}"/>
              </a:ext>
            </a:extLst>
          </p:cNvPr>
          <p:cNvSpPr/>
          <p:nvPr/>
        </p:nvSpPr>
        <p:spPr>
          <a:xfrm>
            <a:off x="2715310" y="4276266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latin typeface="Century Gothic" panose="020B0502020202020204" pitchFamily="34" charset="0"/>
              </a:rPr>
              <a:t>Кадровая политика </a:t>
            </a:r>
            <a:r>
              <a:rPr lang="ru-RU" sz="1400" dirty="0">
                <a:latin typeface="Century Gothic" panose="020B0502020202020204" pitchFamily="34" charset="0"/>
              </a:rPr>
              <a:t>по обеспечению образовательной деятельности 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19B80F2-C3A4-9446-A703-EE587A19A957}"/>
              </a:ext>
            </a:extLst>
          </p:cNvPr>
          <p:cNvSpPr/>
          <p:nvPr/>
        </p:nvSpPr>
        <p:spPr>
          <a:xfrm>
            <a:off x="2449097" y="4936994"/>
            <a:ext cx="8559562" cy="630787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1FE480C-9447-6E4D-8A7A-A69D6E67CCFF}"/>
              </a:ext>
            </a:extLst>
          </p:cNvPr>
          <p:cNvSpPr/>
          <p:nvPr/>
        </p:nvSpPr>
        <p:spPr>
          <a:xfrm>
            <a:off x="2715310" y="5067618"/>
            <a:ext cx="7914591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Ключевые результаты </a:t>
            </a: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образовательной деятельности в 2023 году </a:t>
            </a:r>
          </a:p>
        </p:txBody>
      </p:sp>
      <p:sp>
        <p:nvSpPr>
          <p:cNvPr id="21" name="Заголовок 6">
            <a:extLst>
              <a:ext uri="{FF2B5EF4-FFF2-40B4-BE49-F238E27FC236}">
                <a16:creationId xmlns:a16="http://schemas.microsoft.com/office/drawing/2014/main" id="{382FCF03-0663-3142-8F44-D2693A272F96}"/>
              </a:ext>
            </a:extLst>
          </p:cNvPr>
          <p:cNvSpPr txBox="1">
            <a:spLocks/>
          </p:cNvSpPr>
          <p:nvPr/>
        </p:nvSpPr>
        <p:spPr>
          <a:xfrm>
            <a:off x="8046721" y="397205"/>
            <a:ext cx="1718662" cy="431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Логотип</a:t>
            </a:r>
          </a:p>
          <a:p>
            <a:pPr algn="ctr"/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университета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411E5F-5599-0948-A3FF-78CAEB28190A}"/>
              </a:ext>
            </a:extLst>
          </p:cNvPr>
          <p:cNvSpPr/>
          <p:nvPr/>
        </p:nvSpPr>
        <p:spPr>
          <a:xfrm>
            <a:off x="429309" y="959752"/>
            <a:ext cx="6894855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4547BB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Слайд должен включать следующую информацию о деятельности передовой инженерной школы:</a:t>
            </a: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BC2E6791-FD5D-1D4C-82AF-2F9D366AD518}"/>
              </a:ext>
            </a:extLst>
          </p:cNvPr>
          <p:cNvSpPr/>
          <p:nvPr/>
        </p:nvSpPr>
        <p:spPr>
          <a:xfrm>
            <a:off x="2449097" y="5759305"/>
            <a:ext cx="8559562" cy="728283"/>
          </a:xfrm>
          <a:prstGeom prst="roundRect">
            <a:avLst>
              <a:gd name="adj" fmla="val 12577"/>
            </a:avLst>
          </a:prstGeom>
          <a:solidFill>
            <a:srgbClr val="F2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AD3321-F760-7A4A-806C-DAB0CCABA28F}"/>
              </a:ext>
            </a:extLst>
          </p:cNvPr>
          <p:cNvSpPr/>
          <p:nvPr/>
        </p:nvSpPr>
        <p:spPr>
          <a:xfrm>
            <a:off x="2772459" y="5861836"/>
            <a:ext cx="7314516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  <a:t>Информация о расходовании бюджетных и внебюджетных средств</a:t>
            </a:r>
            <a:br>
              <a:rPr lang="ru-RU" sz="1400" b="1" dirty="0">
                <a:solidFill>
                  <a:srgbClr val="EC6D6A"/>
                </a:solidFill>
                <a:latin typeface="Century Gothic" panose="020B0502020202020204" pitchFamily="34" charset="0"/>
              </a:rPr>
            </a:br>
            <a:r>
              <a:rPr lang="ru-RU" sz="1400" dirty="0">
                <a:solidFill>
                  <a:srgbClr val="EC6D6A"/>
                </a:solidFill>
                <a:latin typeface="Century Gothic" panose="020B0502020202020204" pitchFamily="34" charset="0"/>
              </a:rPr>
              <a:t>на образовательную деятельность в 2023 году   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5F73F5F-0A4E-4705-8E94-B4C3EF34E7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5802710"/>
            <a:ext cx="582346" cy="58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380BAC-6C11-421A-B3FF-11F604AC35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4950241"/>
            <a:ext cx="582346" cy="58234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248B10D-9CBF-4CD2-825B-84A3C0ECCD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4176132"/>
            <a:ext cx="582346" cy="58234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33182FF-40A3-4900-B204-6461DDB03A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3399647"/>
            <a:ext cx="582346" cy="5823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DA455DC-E38B-49DB-A185-0F65C29C8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2603488"/>
            <a:ext cx="582346" cy="5823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8FF61DF-9324-4D4F-8D3A-FA74B624EF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405" y="1830977"/>
            <a:ext cx="582346" cy="58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3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657</Words>
  <Application>Microsoft Office PowerPoint</Application>
  <PresentationFormat>Широкоэкранный</PresentationFormat>
  <Paragraphs>102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Дарья Колесова</cp:lastModifiedBy>
  <cp:revision>53</cp:revision>
  <cp:lastPrinted>2022-06-09T16:42:58Z</cp:lastPrinted>
  <dcterms:created xsi:type="dcterms:W3CDTF">2021-07-15T12:03:34Z</dcterms:created>
  <dcterms:modified xsi:type="dcterms:W3CDTF">2024-01-30T07:44:20Z</dcterms:modified>
</cp:coreProperties>
</file>